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70" r:id="rId4"/>
    <p:sldId id="260" r:id="rId5"/>
    <p:sldId id="264" r:id="rId6"/>
    <p:sldId id="261" r:id="rId7"/>
    <p:sldId id="265" r:id="rId8"/>
    <p:sldId id="301" r:id="rId9"/>
    <p:sldId id="267" r:id="rId10"/>
    <p:sldId id="269" r:id="rId11"/>
    <p:sldId id="305" r:id="rId12"/>
    <p:sldId id="306" r:id="rId13"/>
    <p:sldId id="268" r:id="rId14"/>
    <p:sldId id="296" r:id="rId15"/>
    <p:sldId id="273" r:id="rId16"/>
    <p:sldId id="293" r:id="rId17"/>
    <p:sldId id="294" r:id="rId18"/>
    <p:sldId id="274" r:id="rId19"/>
    <p:sldId id="275" r:id="rId20"/>
    <p:sldId id="298" r:id="rId21"/>
    <p:sldId id="272" r:id="rId22"/>
    <p:sldId id="302" r:id="rId23"/>
    <p:sldId id="303" r:id="rId24"/>
    <p:sldId id="307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33"/>
    <a:srgbClr val="00FF00"/>
    <a:srgbClr val="C2F4D6"/>
    <a:srgbClr val="FFDE75"/>
    <a:srgbClr val="FA7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42" autoAdjust="0"/>
    <p:restoredTop sz="94104" autoAdjust="0"/>
  </p:normalViewPr>
  <p:slideViewPr>
    <p:cSldViewPr>
      <p:cViewPr>
        <p:scale>
          <a:sx n="100" d="100"/>
          <a:sy n="100" d="100"/>
        </p:scale>
        <p:origin x="-1140" y="-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image" Target="../media/image51.emf"/><Relationship Id="rId5" Type="http://schemas.openxmlformats.org/officeDocument/2006/relationships/image" Target="../media/image55.wmf"/><Relationship Id="rId4" Type="http://schemas.openxmlformats.org/officeDocument/2006/relationships/image" Target="../media/image5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B5AE460-507F-4856-B698-AADDA5A110F6}" type="datetimeFigureOut">
              <a:rPr lang="zh-CN" altLang="en-US"/>
              <a:pPr>
                <a:defRPr/>
              </a:pPr>
              <a:t>2013-01-03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6F37E5D-BDDE-45C2-B7A0-68A46B2145F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88855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BBE2C48-37B3-4517-98F5-59F75BE17239}" type="datetimeFigureOut">
              <a:rPr lang="en-US" altLang="zh-CN"/>
              <a:pPr>
                <a:defRPr/>
              </a:pPr>
              <a:t>1/3/2013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26759F0-8304-4B6C-BAED-A8072584FBD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73191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B3A5197-A75C-46BB-9327-735FEE5DFD52}" type="slidenum">
              <a:rPr lang="en-US" altLang="zh-CN" smtClean="0"/>
              <a:pPr eaLnBrk="1" hangingPunct="1"/>
              <a:t>1</a:t>
            </a:fld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F47A7-2819-47EE-B936-0002E5031615}" type="datetime1">
              <a:rPr lang="en-US" altLang="zh-CN"/>
              <a:pPr>
                <a:defRPr/>
              </a:pPr>
              <a:t>1/3/2013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19FC6-EBD2-4734-88AA-929E1210E4B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9375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E5572-E0DA-4876-AB07-1847B06E0B66}" type="datetime1">
              <a:rPr lang="en-US" altLang="zh-CN"/>
              <a:pPr>
                <a:defRPr/>
              </a:pPr>
              <a:t>1/3/2013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BC7E6-591E-43D3-8615-A61EE600F88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76226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11EF8-4D7C-4980-B494-B9B0A8D54988}" type="datetime1">
              <a:rPr lang="en-US" altLang="zh-CN"/>
              <a:pPr>
                <a:defRPr/>
              </a:pPr>
              <a:t>1/3/2013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45570-280C-440F-9E00-788D3FD21BB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60960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8C07D-17DC-4838-91AD-5E7EF4530A0C}" type="datetime1">
              <a:rPr lang="en-US" altLang="zh-CN"/>
              <a:pPr>
                <a:defRPr/>
              </a:pPr>
              <a:t>1/3/2013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5743C-CCB4-45C5-89F0-AA7915B9D25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18405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86239-8335-47F6-840D-7ED6C9CF1A46}" type="datetime1">
              <a:rPr lang="en-US" altLang="zh-CN"/>
              <a:pPr>
                <a:defRPr/>
              </a:pPr>
              <a:t>1/3/2013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637B5-F12B-4106-82C4-FD991E2F867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41043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E5EB2-A5CF-4E80-8ABE-78992C2340E1}" type="datetime1">
              <a:rPr lang="en-US" altLang="zh-CN"/>
              <a:pPr>
                <a:defRPr/>
              </a:pPr>
              <a:t>1/3/2013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6F177-B163-42CB-AA83-84550A460CD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6265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AB87A-B9BB-4972-BB88-B55063ED449C}" type="datetime1">
              <a:rPr lang="en-US" altLang="zh-CN"/>
              <a:pPr>
                <a:defRPr/>
              </a:pPr>
              <a:t>1/3/2013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23028-41B4-4C60-8C89-D18FF595F60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42098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DFBF3-1DCE-4EC9-8A62-5561BEFAE18C}" type="datetime1">
              <a:rPr lang="en-US" altLang="zh-CN"/>
              <a:pPr>
                <a:defRPr/>
              </a:pPr>
              <a:t>1/3/2013</a:t>
            </a:fld>
            <a:endParaRPr lang="en-US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B6FBC-D515-4DB7-B969-602CAE0F279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9977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626DE-7A26-4AB6-91F5-DB9088538F62}" type="datetime1">
              <a:rPr lang="en-US" altLang="zh-CN"/>
              <a:pPr>
                <a:defRPr/>
              </a:pPr>
              <a:t>1/3/2013</a:t>
            </a:fld>
            <a:endParaRPr lang="en-US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F16CA-C9CD-4B4F-9367-2185FB2B37B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25289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270F4-5E92-4187-A723-78097E44F0A2}" type="datetime1">
              <a:rPr lang="en-US" altLang="zh-CN"/>
              <a:pPr>
                <a:defRPr/>
              </a:pPr>
              <a:t>1/3/2013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8760F-EEB3-44A3-8DEC-D0314A6A110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34254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A7A6B-801E-44F1-9D96-9C648294584D}" type="datetime1">
              <a:rPr lang="en-US" altLang="zh-CN"/>
              <a:pPr>
                <a:defRPr/>
              </a:pPr>
              <a:t>1/3/2013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236A7-3667-4998-AB61-BAFD765B905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96584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AF5DDDDD-A618-402D-86C3-FC302828CDB3}" type="datetime1">
              <a:rPr lang="en-US" altLang="zh-CN"/>
              <a:pPr>
                <a:defRPr/>
              </a:pPr>
              <a:t>1/3/2013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E2EC04A3-01A0-4F33-9EF1-8DE714ED459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22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png"/><Relationship Id="rId5" Type="http://schemas.openxmlformats.org/officeDocument/2006/relationships/image" Target="../media/image2.jpe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4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DavidIndoor.avi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Occlusion2.avi" TargetMode="External"/><Relationship Id="rId5" Type="http://schemas.openxmlformats.org/officeDocument/2006/relationships/hyperlink" Target="Singer1.avi" TargetMode="External"/><Relationship Id="rId4" Type="http://schemas.openxmlformats.org/officeDocument/2006/relationships/hyperlink" Target="Occlusion1.avi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ice.dlut.edu.cn/lu/Project/TIP12-SP/TIP12-SP.htm" TargetMode="External"/><Relationship Id="rId2" Type="http://schemas.openxmlformats.org/officeDocument/2006/relationships/hyperlink" Target="http://dx.doi.org/10.1109/TIP.2012.220267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39.wmf"/><Relationship Id="rId18" Type="http://schemas.openxmlformats.org/officeDocument/2006/relationships/oleObject" Target="../embeddings/oleObject10.bin"/><Relationship Id="rId3" Type="http://schemas.openxmlformats.org/officeDocument/2006/relationships/image" Target="../media/image2.jpeg"/><Relationship Id="rId21" Type="http://schemas.openxmlformats.org/officeDocument/2006/relationships/image" Target="../media/image43.wmf"/><Relationship Id="rId7" Type="http://schemas.openxmlformats.org/officeDocument/2006/relationships/image" Target="../media/image47.png"/><Relationship Id="rId12" Type="http://schemas.openxmlformats.org/officeDocument/2006/relationships/oleObject" Target="../embeddings/oleObject7.bin"/><Relationship Id="rId17" Type="http://schemas.openxmlformats.org/officeDocument/2006/relationships/image" Target="../media/image41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9.bin"/><Relationship Id="rId20" Type="http://schemas.openxmlformats.org/officeDocument/2006/relationships/oleObject" Target="../embeddings/oleObject11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46.png"/><Relationship Id="rId11" Type="http://schemas.openxmlformats.org/officeDocument/2006/relationships/image" Target="../media/image38.wmf"/><Relationship Id="rId5" Type="http://schemas.openxmlformats.org/officeDocument/2006/relationships/image" Target="../media/image45.png"/><Relationship Id="rId15" Type="http://schemas.openxmlformats.org/officeDocument/2006/relationships/image" Target="../media/image40.wmf"/><Relationship Id="rId10" Type="http://schemas.openxmlformats.org/officeDocument/2006/relationships/oleObject" Target="../embeddings/oleObject6.bin"/><Relationship Id="rId19" Type="http://schemas.openxmlformats.org/officeDocument/2006/relationships/image" Target="../media/image42.wmf"/><Relationship Id="rId4" Type="http://schemas.openxmlformats.org/officeDocument/2006/relationships/image" Target="../media/image44.png"/><Relationship Id="rId9" Type="http://schemas.openxmlformats.org/officeDocument/2006/relationships/image" Target="../media/image49.png"/><Relationship Id="rId14" Type="http://schemas.openxmlformats.org/officeDocument/2006/relationships/oleObject" Target="../embeddings/oleObject8.bin"/><Relationship Id="rId22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13" Type="http://schemas.openxmlformats.org/officeDocument/2006/relationships/image" Target="../media/image55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2.emf"/><Relationship Id="rId11" Type="http://schemas.openxmlformats.org/officeDocument/2006/relationships/image" Target="../media/image56.png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54.emf"/><Relationship Id="rId4" Type="http://schemas.openxmlformats.org/officeDocument/2006/relationships/image" Target="../media/image51.emf"/><Relationship Id="rId9" Type="http://schemas.openxmlformats.org/officeDocument/2006/relationships/oleObject" Target="../embeddings/oleObject15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7772400" cy="1066800"/>
          </a:xfrm>
        </p:spPr>
        <p:txBody>
          <a:bodyPr/>
          <a:lstStyle/>
          <a:p>
            <a:pPr eaLnBrk="1" hangingPunct="1"/>
            <a:r>
              <a:rPr lang="en-US" altLang="zh-CN" sz="4000" b="1" smtClean="0">
                <a:latin typeface="微软雅黑" pitchFamily="34" charset="-122"/>
                <a:ea typeface="微软雅黑" pitchFamily="34" charset="-122"/>
              </a:rPr>
              <a:t>Online Object Tracking with Sparse Prototypes</a:t>
            </a:r>
            <a:r>
              <a:rPr lang="en-US" altLang="zh-CN" sz="4000" b="1" baseline="30000" smtClean="0">
                <a:latin typeface="微软雅黑" pitchFamily="34" charset="-122"/>
                <a:ea typeface="微软雅黑" pitchFamily="34" charset="-122"/>
              </a:rPr>
              <a:t>[1]</a:t>
            </a:r>
            <a:endParaRPr lang="zh-CN" altLang="en-US" sz="4000" b="1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5105400" y="4267200"/>
            <a:ext cx="3048000" cy="609600"/>
          </a:xfrm>
        </p:spPr>
        <p:txBody>
          <a:bodyPr/>
          <a:lstStyle/>
          <a:p>
            <a:pPr eaLnBrk="1" hangingPunct="1"/>
            <a:r>
              <a:rPr lang="zh-CN" altLang="en-US" sz="2800" b="1" baseline="3000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报告人：杨 勋     </a:t>
            </a:r>
            <a:endParaRPr lang="en-US" altLang="zh-CN" sz="2800" b="1" baseline="3000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2800" b="1" baseline="3000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         导师   ：齐美彬教授</a:t>
            </a:r>
            <a:endParaRPr lang="en-US" altLang="zh-CN" sz="2800" b="1" baseline="3000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en-US" altLang="zh-CN" sz="2400" baseline="30000" smtClean="0">
              <a:solidFill>
                <a:srgbClr val="898989"/>
              </a:solidFill>
            </a:endParaRPr>
          </a:p>
          <a:p>
            <a:pPr eaLnBrk="1" hangingPunct="1"/>
            <a:endParaRPr lang="en-US" altLang="zh-CN" sz="2800" baseline="30000" smtClean="0">
              <a:solidFill>
                <a:srgbClr val="898989"/>
              </a:solidFill>
            </a:endParaRPr>
          </a:p>
        </p:txBody>
      </p:sp>
      <p:sp>
        <p:nvSpPr>
          <p:cNvPr id="2052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6234113"/>
            <a:ext cx="3810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3413EC3-7C70-405B-A30D-975BB2F533E2}" type="slidenum">
              <a:rPr lang="en-US" altLang="zh-CN" b="1" smtClean="0">
                <a:latin typeface="微软雅黑" pitchFamily="34" charset="-122"/>
                <a:ea typeface="微软雅黑" pitchFamily="34" charset="-122"/>
              </a:rPr>
              <a:pPr eaLnBrk="1" hangingPunct="1"/>
              <a:t>1</a:t>
            </a:fld>
            <a:endParaRPr lang="en-US" altLang="zh-CN" b="1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3" name="TextBox 1"/>
          <p:cNvSpPr txBox="1">
            <a:spLocks noChangeArrowheads="1"/>
          </p:cNvSpPr>
          <p:nvPr/>
        </p:nvSpPr>
        <p:spPr bwMode="auto">
          <a:xfrm>
            <a:off x="3962400" y="5334000"/>
            <a:ext cx="13509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2000" b="1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2013. 1. 5</a:t>
            </a:r>
            <a:endParaRPr lang="zh-CN" altLang="en-US" sz="2000" b="1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pic>
        <p:nvPicPr>
          <p:cNvPr id="2054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TextBox 5"/>
          <p:cNvSpPr txBox="1">
            <a:spLocks noChangeArrowheads="1"/>
          </p:cNvSpPr>
          <p:nvPr/>
        </p:nvSpPr>
        <p:spPr bwMode="auto">
          <a:xfrm>
            <a:off x="1819275" y="2863850"/>
            <a:ext cx="5638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>
                <a:latin typeface="微软雅黑" pitchFamily="34" charset="-122"/>
                <a:ea typeface="微软雅黑" pitchFamily="34" charset="-122"/>
              </a:rPr>
              <a:t>Dong Wang     Huchuan Lu    Ming-Hsuan Yang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8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57C80B6-41B3-4EEC-8503-3796DE73ADF1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10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2299" name="图片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标题 28"/>
          <p:cNvSpPr txBox="1">
            <a:spLocks/>
          </p:cNvSpPr>
          <p:nvPr/>
        </p:nvSpPr>
        <p:spPr bwMode="auto">
          <a:xfrm>
            <a:off x="520700" y="304800"/>
            <a:ext cx="8229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zh-CN" altLang="en-US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基于稀疏原型的表达</a:t>
            </a:r>
            <a:endParaRPr lang="zh-CN" altLang="en-US" sz="360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77987" y="979706"/>
            <a:ext cx="5797735" cy="4837113"/>
            <a:chOff x="1677987" y="979706"/>
            <a:chExt cx="5797735" cy="4837113"/>
          </a:xfrm>
        </p:grpSpPr>
        <p:pic>
          <p:nvPicPr>
            <p:cNvPr id="12316" name="Picture 2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7987" y="979706"/>
              <a:ext cx="5797735" cy="4837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1739900" y="104775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有遮挡</a:t>
              </a:r>
              <a:endParaRPr lang="zh-CN" altLang="en-US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10" name="Picture 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49" y="30163"/>
            <a:ext cx="4248151" cy="592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98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8BB3F4B-B00E-4F60-B4DE-C461C343BB45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11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4399" name="图片 7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标题 28"/>
          <p:cNvSpPr txBox="1">
            <a:spLocks/>
          </p:cNvSpPr>
          <p:nvPr/>
        </p:nvSpPr>
        <p:spPr bwMode="auto">
          <a:xfrm>
            <a:off x="4144168" y="0"/>
            <a:ext cx="26130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zh-CN" altLang="en-US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跟踪流程</a:t>
            </a:r>
            <a:endParaRPr lang="zh-CN" altLang="en-US" sz="360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629150" y="646331"/>
            <a:ext cx="4171950" cy="514486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4848225" y="849313"/>
            <a:ext cx="3657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整个跟踪过程是采用粒子滤波框架。</a:t>
            </a:r>
            <a:endParaRPr lang="en-US" altLang="zh-CN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主要有三个问题：</a:t>
            </a:r>
            <a:endParaRPr lang="en-US" altLang="zh-CN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、如何引入</a:t>
            </a:r>
            <a:r>
              <a:rPr lang="zh-CN" altLang="en-US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仿射变换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来进行撒粒子（采样）？</a:t>
            </a:r>
            <a:endParaRPr lang="en-US" altLang="zh-CN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、如何利用</a:t>
            </a:r>
            <a:r>
              <a:rPr lang="zh-CN" altLang="en-US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稀疏原型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来建立</a:t>
            </a:r>
            <a:r>
              <a:rPr lang="zh-CN" altLang="en-US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观察模型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来评估每个粒子，选取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Best Candidate 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？</a:t>
            </a:r>
            <a:endParaRPr lang="en-US" altLang="zh-CN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、如何利用</a:t>
            </a:r>
            <a:r>
              <a:rPr lang="en-US" altLang="zh-CN" smtClean="0">
                <a:latin typeface="微软雅黑" pitchFamily="34" charset="-122"/>
                <a:ea typeface="微软雅黑" pitchFamily="34" charset="-122"/>
              </a:rPr>
              <a:t>Best Candidate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和</a:t>
            </a:r>
            <a:endParaRPr lang="en-US" altLang="zh-CN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mtClean="0">
                <a:latin typeface="微软雅黑" pitchFamily="34" charset="-122"/>
                <a:ea typeface="微软雅黑" pitchFamily="34" charset="-122"/>
              </a:rPr>
              <a:t>Occlusion Map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来进行</a:t>
            </a:r>
            <a:r>
              <a:rPr lang="zh-CN" altLang="en-US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部分更新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？</a:t>
            </a:r>
            <a:endParaRPr lang="en-US" altLang="zh-CN" smtClean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549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799218" y="2837986"/>
            <a:ext cx="2096808" cy="1598474"/>
            <a:chOff x="4419600" y="1536844"/>
            <a:chExt cx="2762602" cy="2260311"/>
          </a:xfrm>
        </p:grpSpPr>
        <p:pic>
          <p:nvPicPr>
            <p:cNvPr id="20" name="Picture 28" descr="E:\MATLAB\R2009b\work\spa_repCode\Data\Occlusion1\2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600" y="1536844"/>
              <a:ext cx="2762602" cy="22603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矩形 20"/>
            <p:cNvSpPr/>
            <p:nvPr/>
          </p:nvSpPr>
          <p:spPr>
            <a:xfrm>
              <a:off x="5283739" y="2209800"/>
              <a:ext cx="609600" cy="914400"/>
            </a:xfrm>
            <a:prstGeom prst="rect">
              <a:avLst/>
            </a:prstGeom>
            <a:noFill/>
            <a:ln>
              <a:solidFill>
                <a:srgbClr val="0070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rot="769153">
              <a:off x="5345434" y="2268170"/>
              <a:ext cx="620303" cy="838200"/>
            </a:xfrm>
            <a:prstGeom prst="rect">
              <a:avLst/>
            </a:prstGeom>
            <a:noFill/>
            <a:ln>
              <a:solidFill>
                <a:srgbClr val="0070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 rot="20726177">
              <a:off x="5197617" y="2193983"/>
              <a:ext cx="609600" cy="914400"/>
            </a:xfrm>
            <a:prstGeom prst="rect">
              <a:avLst/>
            </a:prstGeom>
            <a:noFill/>
            <a:ln>
              <a:solidFill>
                <a:srgbClr val="0070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 rot="1205466">
              <a:off x="5443534" y="2286682"/>
              <a:ext cx="609600" cy="914400"/>
            </a:xfrm>
            <a:prstGeom prst="rect">
              <a:avLst/>
            </a:prstGeom>
            <a:noFill/>
            <a:ln>
              <a:solidFill>
                <a:srgbClr val="0070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 rot="20494113">
              <a:off x="5221362" y="2328749"/>
              <a:ext cx="609600" cy="914400"/>
            </a:xfrm>
            <a:prstGeom prst="rect">
              <a:avLst/>
            </a:prstGeom>
            <a:noFill/>
            <a:ln>
              <a:solidFill>
                <a:srgbClr val="0070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 rot="1750152">
              <a:off x="5465506" y="2383581"/>
              <a:ext cx="445673" cy="743543"/>
            </a:xfrm>
            <a:prstGeom prst="rect">
              <a:avLst/>
            </a:prstGeom>
            <a:noFill/>
            <a:ln>
              <a:solidFill>
                <a:srgbClr val="0070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532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681694-FA83-4EB5-9FE6-150E03C5FD69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12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7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标题 28"/>
          <p:cNvSpPr txBox="1">
            <a:spLocks noGrp="1"/>
          </p:cNvSpPr>
          <p:nvPr>
            <p:ph type="title"/>
          </p:nvPr>
        </p:nvSpPr>
        <p:spPr bwMode="auto">
          <a:xfrm>
            <a:off x="3639095" y="202982"/>
            <a:ext cx="2514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altLang="zh-CN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粒子采样</a:t>
            </a:r>
            <a:endParaRPr lang="zh-CN" altLang="en-US" sz="360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Picture 28" descr="E:\MATLAB\R2009b\work\spa_repCode\Data\Occlusion1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71136"/>
            <a:ext cx="1769534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 rot="656926">
            <a:off x="1143001" y="1873818"/>
            <a:ext cx="457200" cy="533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514600" y="1093513"/>
            <a:ext cx="28194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latin typeface="+mn-lt"/>
              </a:rPr>
              <a:t>p = [px</a:t>
            </a:r>
            <a:r>
              <a:rPr lang="en-US" altLang="zh-CN" sz="2000" smtClean="0">
                <a:latin typeface="+mn-lt"/>
              </a:rPr>
              <a:t>, py, sx, sy, theta]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；</a:t>
            </a:r>
            <a:endParaRPr lang="en-US" altLang="zh-CN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mtClean="0"/>
              <a:t>px,py</a:t>
            </a:r>
            <a:r>
              <a:rPr lang="en-US" altLang="zh-CN" smtClean="0">
                <a:latin typeface="微软雅黑" pitchFamily="34" charset="-122"/>
                <a:ea typeface="微软雅黑" pitchFamily="34" charset="-122"/>
              </a:rPr>
              <a:t>: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目标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框的中心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位置</a:t>
            </a:r>
            <a:endParaRPr lang="en-US" altLang="zh-CN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mtClean="0"/>
              <a:t>sx,sy </a:t>
            </a:r>
            <a:r>
              <a:rPr lang="en-US" altLang="zh-CN" smtClean="0">
                <a:latin typeface="微软雅黑" pitchFamily="34" charset="-122"/>
                <a:ea typeface="微软雅黑" pitchFamily="34" charset="-122"/>
              </a:rPr>
              <a:t>: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目标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框的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宽</a:t>
            </a:r>
            <a:r>
              <a:rPr lang="en-US" altLang="zh-CN" smtClean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高</a:t>
            </a:r>
            <a:endParaRPr lang="en-US" altLang="zh-CN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mtClean="0"/>
              <a:t>theta</a:t>
            </a:r>
            <a:r>
              <a:rPr lang="en-US" altLang="zh-CN" smtClean="0">
                <a:latin typeface="微软雅黑" pitchFamily="34" charset="-122"/>
                <a:ea typeface="微软雅黑" pitchFamily="34" charset="-122"/>
              </a:rPr>
              <a:t>: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目标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框的旋转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角度</a:t>
            </a:r>
            <a:endParaRPr lang="en-US" altLang="zh-CN"/>
          </a:p>
        </p:txBody>
      </p:sp>
      <p:cxnSp>
        <p:nvCxnSpPr>
          <p:cNvPr id="11" name="直接箭头连接符 10"/>
          <p:cNvCxnSpPr>
            <a:stCxn id="2" idx="3"/>
          </p:cNvCxnSpPr>
          <p:nvPr/>
        </p:nvCxnSpPr>
        <p:spPr>
          <a:xfrm flipV="1">
            <a:off x="1596040" y="1676400"/>
            <a:ext cx="918560" cy="5075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5257800" y="16002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圆角矩形 13"/>
          <p:cNvSpPr/>
          <p:nvPr/>
        </p:nvSpPr>
        <p:spPr>
          <a:xfrm>
            <a:off x="2514600" y="972350"/>
            <a:ext cx="2743200" cy="14734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5857154" y="961686"/>
            <a:ext cx="2800350" cy="14800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5857875" y="1107394"/>
            <a:ext cx="2876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zh-CN"/>
              <a:t>param0 = </a:t>
            </a:r>
            <a:endParaRPr lang="en-US" altLang="zh-CN" smtClean="0"/>
          </a:p>
          <a:p>
            <a:r>
              <a:rPr lang="pl-PL" altLang="zh-CN" smtClean="0"/>
              <a:t>[p</a:t>
            </a:r>
            <a:r>
              <a:rPr lang="en-US" altLang="zh-CN" smtClean="0"/>
              <a:t>1,</a:t>
            </a:r>
            <a:r>
              <a:rPr lang="pl-PL" altLang="zh-CN" smtClean="0"/>
              <a:t>p</a:t>
            </a:r>
            <a:r>
              <a:rPr lang="en-US" altLang="zh-CN" smtClean="0"/>
              <a:t>2</a:t>
            </a:r>
            <a:r>
              <a:rPr lang="pl-PL" altLang="zh-CN" smtClean="0"/>
              <a:t>, p</a:t>
            </a:r>
            <a:r>
              <a:rPr lang="en-US" altLang="zh-CN" smtClean="0"/>
              <a:t>3/</a:t>
            </a:r>
            <a:r>
              <a:rPr lang="pl-PL" altLang="zh-CN" smtClean="0"/>
              <a:t>32</a:t>
            </a:r>
            <a:r>
              <a:rPr lang="en-US" altLang="zh-CN" smtClean="0"/>
              <a:t>,</a:t>
            </a:r>
            <a:r>
              <a:rPr lang="pl-PL" altLang="zh-CN" smtClean="0"/>
              <a:t>p5,p4/p3,0</a:t>
            </a:r>
            <a:r>
              <a:rPr lang="pl-PL" altLang="zh-CN"/>
              <a:t>];  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772400" y="1955852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斜切角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>
            <a:off x="8315325" y="1613953"/>
            <a:ext cx="0" cy="2993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8100" y="2996049"/>
                <a:ext cx="2789693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动态模型（仿射变换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6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参数）</a:t>
                </a:r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微软雅黑" pitchFamily="34" charset="-122"/>
                          </a:rPr>
                          <m:t>x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微软雅黑" pitchFamily="34" charset="-122"/>
                          </a:rPr>
                          <m:t>𝑡</m:t>
                        </m:r>
                      </m:sub>
                    </m:sSub>
                    <m:r>
                      <a:rPr lang="en-US" altLang="zh-CN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微软雅黑" pitchFamily="34" charset="-122"/>
                      </a:rPr>
                      <m:t>={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微软雅黑" pitchFamily="34" charset="-122"/>
                          </a:rPr>
                          <m:t>𝑥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微软雅黑" pitchFamily="34" charset="-122"/>
                          </a:rPr>
                          <m:t>𝑡</m:t>
                        </m:r>
                      </m:sub>
                    </m:sSub>
                    <m:r>
                      <a:rPr lang="en-US" altLang="zh-CN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微软雅黑" pitchFamily="34" charset="-122"/>
                      </a:rPr>
                      <m:t>,</m:t>
                    </m:r>
                    <m:sSub>
                      <m:sSubPr>
                        <m:ctrlPr>
                          <a:rPr lang="en-US" altLang="zh-CN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微软雅黑" pitchFamily="34" charset="-122"/>
                          </a:rPr>
                          <m:t>𝑦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微软雅黑" pitchFamily="34" charset="-122"/>
                          </a:rPr>
                          <m:t>𝑡</m:t>
                        </m:r>
                      </m:sub>
                    </m:sSub>
                    <m:r>
                      <a:rPr lang="en-US" altLang="zh-CN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微软雅黑" pitchFamily="34" charset="-122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微软雅黑" pitchFamily="34" charset="-122"/>
                          </a:rPr>
                          <m:t>𝑡</m:t>
                        </m:r>
                      </m:sub>
                    </m:sSub>
                    <m:r>
                      <a:rPr lang="en-US" altLang="zh-CN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微软雅黑" pitchFamily="34" charset="-122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微软雅黑" pitchFamily="34" charset="-122"/>
                          </a:rPr>
                          <m:t>𝑠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微软雅黑" pitchFamily="34" charset="-122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zh-CN" smtClean="0">
                    <a:solidFill>
                      <a:schemeClr val="accent2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,</a:t>
                </a:r>
                <a:r>
                  <a:rPr lang="en-US" altLang="zh-CN">
                    <a:solidFill>
                      <a:schemeClr val="accent2">
                        <a:lumMod val="75000"/>
                      </a:schemeClr>
                    </a:solidFill>
                    <a:ea typeface="微软雅黑" pitchFamily="34" charset="-12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微软雅黑" pitchFamily="34" charset="-122"/>
                          </a:rPr>
                          <m:t>𝑡</m:t>
                        </m:r>
                      </m:sub>
                    </m:sSub>
                    <m:r>
                      <a:rPr lang="en-US" altLang="zh-CN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微软雅黑" pitchFamily="34" charset="-122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𝜙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微软雅黑" pitchFamily="34" charset="-122"/>
                          </a:rPr>
                          <m:t>𝑡</m:t>
                        </m:r>
                      </m:sub>
                    </m:sSub>
                    <m:r>
                      <a:rPr lang="en-US" altLang="zh-CN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微软雅黑" pitchFamily="34" charset="-122"/>
                      </a:rPr>
                      <m:t>}</m:t>
                    </m:r>
                  </m:oMath>
                </a14:m>
                <a:endParaRPr lang="en-US" altLang="zh-CN" b="0" smtClean="0">
                  <a:solidFill>
                    <a:schemeClr val="accent2">
                      <a:lumMod val="75000"/>
                    </a:schemeClr>
                  </a:solidFill>
                  <a:ea typeface="微软雅黑" pitchFamily="34" charset="-122"/>
                </a:endParaRPr>
              </a:p>
              <a:p>
                <a:pPr eaLnBrk="1" hangingPunct="1"/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这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6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个参数为预先设定的。</a:t>
                </a:r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/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  <m:t>𝑥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  <m:t>𝑡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微软雅黑" pitchFamily="34" charset="-122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  <m:t>𝑦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为平移变换参数，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zh-CN" altLang="en-US">
                    <a:latin typeface="微软雅黑" pitchFamily="34" charset="-122"/>
                    <a:ea typeface="微软雅黑" pitchFamily="34" charset="-122"/>
                  </a:rPr>
                  <a:t>为旋转角，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  <m:t>𝑠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zh-CN" altLang="en-US">
                    <a:latin typeface="微软雅黑" pitchFamily="34" charset="-122"/>
                    <a:ea typeface="微软雅黑" pitchFamily="34" charset="-122"/>
                  </a:rPr>
                  <a:t>为尺度，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zh-CN" altLang="en-US">
                    <a:latin typeface="微软雅黑" pitchFamily="34" charset="-122"/>
                    <a:ea typeface="微软雅黑" pitchFamily="34" charset="-122"/>
                  </a:rPr>
                  <a:t>为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长宽比，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/>
                            <a:ea typeface="微软雅黑" pitchFamily="34" charset="-122"/>
                          </a:rPr>
                          <m:t>𝜙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  <a:ea typeface="微软雅黑" pitchFamily="34" charset="-122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为斜切角。</a:t>
                </a:r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" y="2996049"/>
                <a:ext cx="2789693" cy="2031325"/>
              </a:xfrm>
              <a:prstGeom prst="rect">
                <a:avLst/>
              </a:prstGeom>
              <a:blipFill rotWithShape="1">
                <a:blip r:embed="rId4"/>
                <a:stretch>
                  <a:fillRect l="-1747" t="-1497" r="-10044" b="-35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圆角矩形 25"/>
          <p:cNvSpPr/>
          <p:nvPr/>
        </p:nvSpPr>
        <p:spPr>
          <a:xfrm>
            <a:off x="5049691" y="2514601"/>
            <a:ext cx="3789510" cy="3048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5049691" y="2624902"/>
                <a:ext cx="3789509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mtClean="0">
                    <a:solidFill>
                      <a:schemeClr val="accent2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如何加入仿射变换进行采样？</a:t>
                </a:r>
                <a:endParaRPr lang="en-US" altLang="zh-CN" smtClean="0">
                  <a:solidFill>
                    <a:schemeClr val="accent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假设粒子数为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400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。先产生一个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400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行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6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列的随机矩阵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RM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，每个元素都满足</a:t>
                </a:r>
                <a:r>
                  <a:rPr lang="zh-CN" altLang="en-US" smtClean="0">
                    <a:solidFill>
                      <a:schemeClr val="accent2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标准正太分布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。</a:t>
                </a:r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将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RM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中的每一行与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0">
                            <a:latin typeface="Cambria Math"/>
                            <a:ea typeface="微软雅黑" pitchFamily="34" charset="-122"/>
                          </a:rPr>
                          <m:t>x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  <a:ea typeface="微软雅黑" pitchFamily="34" charset="-122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的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6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个参数对应相乘，并加上初始状态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param0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，形成一个候选粒子状态。</a:t>
                </a:r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总共形成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400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个不同的粒子。</a:t>
                </a:r>
                <a:endParaRPr lang="en-US" altLang="zh-CN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        param</a:t>
                </a:r>
                <a:r>
                  <a:rPr lang="en-US" altLang="zh-CN" baseline="-25000" smtClean="0">
                    <a:latin typeface="微软雅黑" pitchFamily="34" charset="-122"/>
                    <a:ea typeface="微软雅黑" pitchFamily="34" charset="-122"/>
                  </a:rPr>
                  <a:t>i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=param0+</a:t>
                </a:r>
                <a:r>
                  <a:rPr lang="en-US" altLang="zh-CN">
                    <a:ea typeface="微软雅黑" pitchFamily="34" charset="-12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>
                            <a:latin typeface="Cambria Math"/>
                            <a:ea typeface="微软雅黑" pitchFamily="34" charset="-122"/>
                          </a:rPr>
                          <m:t>x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.*RM(i,:).</a:t>
                </a:r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9691" y="2624902"/>
                <a:ext cx="3789509" cy="2585323"/>
              </a:xfrm>
              <a:prstGeom prst="rect">
                <a:avLst/>
              </a:prstGeom>
              <a:blipFill rotWithShape="1">
                <a:blip r:embed="rId5"/>
                <a:stretch>
                  <a:fillRect l="-1286" t="-1179" r="-2572" b="-28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下箭头 2"/>
          <p:cNvSpPr/>
          <p:nvPr/>
        </p:nvSpPr>
        <p:spPr>
          <a:xfrm rot="18370491">
            <a:off x="2110771" y="2056542"/>
            <a:ext cx="533400" cy="1627301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122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3129875"/>
            <a:ext cx="6696075" cy="549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31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85775" y="1143000"/>
                <a:ext cx="8648700" cy="4876800"/>
              </a:xfrm>
            </p:spPr>
            <p:txBody>
              <a:bodyPr/>
              <a:lstStyle/>
              <a:p>
                <a:pPr eaLnBrk="1" hangingPunct="1"/>
                <a:r>
                  <a:rPr lang="zh-CN" altLang="en-US" sz="2800" b="1" smtClean="0">
                    <a:latin typeface="微软雅黑" pitchFamily="34" charset="-122"/>
                    <a:ea typeface="微软雅黑" pitchFamily="34" charset="-122"/>
                  </a:rPr>
                  <a:t>相似性函数</a:t>
                </a:r>
                <a:r>
                  <a:rPr lang="zh-CN" altLang="en-US" sz="2800" smtClean="0">
                    <a:latin typeface="微软雅黑" pitchFamily="34" charset="-122"/>
                    <a:ea typeface="微软雅黑" pitchFamily="34" charset="-122"/>
                  </a:rPr>
                  <a:t>（</a:t>
                </a:r>
                <a:r>
                  <a:rPr lang="en-US" altLang="zh-CN" sz="2800" smtClean="0">
                    <a:latin typeface="微软雅黑" pitchFamily="34" charset="-122"/>
                    <a:ea typeface="微软雅黑" pitchFamily="34" charset="-122"/>
                  </a:rPr>
                  <a:t>observation likelihood function</a:t>
                </a:r>
                <a:r>
                  <a:rPr lang="zh-CN" altLang="en-US" sz="2800" smtClean="0">
                    <a:latin typeface="微软雅黑" pitchFamily="34" charset="-122"/>
                    <a:ea typeface="微软雅黑" pitchFamily="34" charset="-122"/>
                  </a:rPr>
                  <a:t>）</a:t>
                </a:r>
                <a:endParaRPr lang="en-US" altLang="zh-CN" sz="2800" smtClean="0">
                  <a:latin typeface="微软雅黑" pitchFamily="34" charset="-122"/>
                  <a:ea typeface="微软雅黑" pitchFamily="34" charset="-122"/>
                </a:endParaRPr>
              </a:p>
              <a:p>
                <a:pPr marL="0" indent="0" eaLnBrk="1" hangingPunct="1">
                  <a:buNone/>
                </a:pPr>
                <a:r>
                  <a:rPr lang="zh-CN" altLang="en-US" sz="2800" smtClean="0">
                    <a:latin typeface="微软雅黑" pitchFamily="34" charset="-122"/>
                    <a:ea typeface="微软雅黑" pitchFamily="34" charset="-122"/>
                  </a:rPr>
                  <a:t>   </a:t>
                </a:r>
                <a:r>
                  <a:rPr lang="zh-CN" altLang="en-US" sz="2400" smtClean="0">
                    <a:latin typeface="微软雅黑" pitchFamily="34" charset="-122"/>
                    <a:ea typeface="微软雅黑" pitchFamily="34" charset="-122"/>
                  </a:rPr>
                  <a:t>首先我们想到用</a:t>
                </a:r>
                <a:r>
                  <a:rPr lang="zh-CN" altLang="en-US" sz="2400" b="1" smtClean="0">
                    <a:latin typeface="微软雅黑" pitchFamily="34" charset="-122"/>
                    <a:ea typeface="微软雅黑" pitchFamily="34" charset="-122"/>
                  </a:rPr>
                  <a:t>重建误差</a:t>
                </a:r>
                <a:r>
                  <a:rPr lang="zh-CN" altLang="en-US" sz="2400" smtClean="0">
                    <a:latin typeface="微软雅黑" pitchFamily="34" charset="-122"/>
                    <a:ea typeface="微软雅黑" pitchFamily="34" charset="-122"/>
                  </a:rPr>
                  <a:t>来衡量相似性大小，即</a:t>
                </a:r>
                <a:endParaRPr lang="en-US" altLang="zh-CN" sz="2400" smtClean="0">
                  <a:latin typeface="微软雅黑" pitchFamily="34" charset="-122"/>
                  <a:ea typeface="微软雅黑" pitchFamily="34" charset="-122"/>
                </a:endParaRPr>
              </a:p>
              <a:p>
                <a:pPr marL="0" indent="0" eaLnBrk="1" hangingPunct="1">
                  <a:buNone/>
                </a:pPr>
                <a:r>
                  <a:rPr lang="en-US" altLang="zh-CN" sz="2800" smtClean="0">
                    <a:latin typeface="微软雅黑" pitchFamily="34" charset="-122"/>
                    <a:ea typeface="微软雅黑" pitchFamily="34" charset="-122"/>
                  </a:rPr>
                  <a:t>                                                                       </a:t>
                </a:r>
                <a:r>
                  <a:rPr lang="zh-CN" altLang="en-US" sz="2800" smtClean="0">
                    <a:latin typeface="微软雅黑" pitchFamily="34" charset="-122"/>
                    <a:ea typeface="微软雅黑" pitchFamily="34" charset="-122"/>
                  </a:rPr>
                  <a:t>（</a:t>
                </a:r>
                <a:r>
                  <a:rPr lang="en-US" altLang="zh-CN" sz="2800" smtClean="0">
                    <a:latin typeface="微软雅黑" pitchFamily="34" charset="-122"/>
                    <a:ea typeface="微软雅黑" pitchFamily="34" charset="-122"/>
                  </a:rPr>
                  <a:t>9</a:t>
                </a:r>
                <a:r>
                  <a:rPr lang="zh-CN" altLang="en-US" sz="2800" smtClean="0">
                    <a:latin typeface="微软雅黑" pitchFamily="34" charset="-122"/>
                    <a:ea typeface="微软雅黑" pitchFamily="34" charset="-122"/>
                  </a:rPr>
                  <a:t>）</a:t>
                </a:r>
                <a:endParaRPr lang="en-US" altLang="zh-CN" sz="2800">
                  <a:latin typeface="微软雅黑" pitchFamily="34" charset="-122"/>
                  <a:ea typeface="微软雅黑" pitchFamily="34" charset="-122"/>
                </a:endParaRPr>
              </a:p>
              <a:p>
                <a:pPr marL="0" indent="0" eaLnBrk="1" hangingPunct="1">
                  <a:buNone/>
                </a:pPr>
                <a:r>
                  <a:rPr lang="zh-CN" altLang="en-US" sz="2400" smtClean="0">
                    <a:latin typeface="微软雅黑" pitchFamily="34" charset="-122"/>
                    <a:ea typeface="微软雅黑" pitchFamily="34" charset="-122"/>
                  </a:rPr>
                  <a:t>然而公式（</a:t>
                </a:r>
                <a:r>
                  <a:rPr lang="en-US" altLang="zh-CN" sz="2400" smtClean="0">
                    <a:latin typeface="微软雅黑" pitchFamily="34" charset="-122"/>
                    <a:ea typeface="微软雅黑" pitchFamily="34" charset="-122"/>
                  </a:rPr>
                  <a:t>9</a:t>
                </a:r>
                <a:r>
                  <a:rPr lang="zh-CN" altLang="en-US" sz="2400" smtClean="0">
                    <a:latin typeface="微软雅黑" pitchFamily="34" charset="-122"/>
                    <a:ea typeface="微软雅黑" pitchFamily="34" charset="-122"/>
                  </a:rPr>
                  <a:t>）没有考虑误差项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/>
                        <a:ea typeface="微软雅黑" pitchFamily="34" charset="-122"/>
                      </a:rPr>
                      <m:t>𝑒</m:t>
                    </m:r>
                  </m:oMath>
                </a14:m>
                <a:r>
                  <a:rPr lang="en-US" altLang="zh-CN" sz="2400" smtClean="0">
                    <a:latin typeface="微软雅黑" pitchFamily="34" charset="-122"/>
                    <a:ea typeface="微软雅黑" pitchFamily="34" charset="-122"/>
                  </a:rPr>
                  <a:t>,</a:t>
                </a:r>
                <a:r>
                  <a:rPr lang="zh-CN" altLang="en-US" sz="2400" smtClean="0">
                    <a:latin typeface="微软雅黑" pitchFamily="34" charset="-122"/>
                    <a:ea typeface="微软雅黑" pitchFamily="34" charset="-122"/>
                  </a:rPr>
                  <a:t>于是改进一下</a:t>
                </a:r>
                <a:endParaRPr lang="en-US" altLang="zh-CN" sz="2400" smtClean="0">
                  <a:latin typeface="微软雅黑" pitchFamily="34" charset="-122"/>
                  <a:ea typeface="微软雅黑" pitchFamily="34" charset="-122"/>
                </a:endParaRPr>
              </a:p>
              <a:p>
                <a:pPr marL="0" indent="0" eaLnBrk="1" hangingPunct="1">
                  <a:buNone/>
                </a:pPr>
                <a:r>
                  <a:rPr lang="en-US" altLang="zh-CN" sz="2800"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CN" sz="2800" smtClean="0">
                    <a:latin typeface="微软雅黑" pitchFamily="34" charset="-122"/>
                    <a:ea typeface="微软雅黑" pitchFamily="34" charset="-122"/>
                  </a:rPr>
                  <a:t>                                                                     </a:t>
                </a:r>
                <a:r>
                  <a:rPr lang="zh-CN" altLang="en-US" sz="2800" smtClean="0">
                    <a:latin typeface="微软雅黑" pitchFamily="34" charset="-122"/>
                    <a:ea typeface="微软雅黑" pitchFamily="34" charset="-122"/>
                  </a:rPr>
                  <a:t>（</a:t>
                </a:r>
                <a:r>
                  <a:rPr lang="en-US" altLang="zh-CN" sz="2800" smtClean="0">
                    <a:latin typeface="微软雅黑" pitchFamily="34" charset="-122"/>
                    <a:ea typeface="微软雅黑" pitchFamily="34" charset="-122"/>
                  </a:rPr>
                  <a:t>10</a:t>
                </a:r>
                <a:r>
                  <a:rPr lang="zh-CN" altLang="en-US" sz="2800" smtClean="0">
                    <a:latin typeface="微软雅黑" pitchFamily="34" charset="-122"/>
                    <a:ea typeface="微软雅黑" pitchFamily="34" charset="-122"/>
                  </a:rPr>
                  <a:t>）</a:t>
                </a:r>
                <a:endParaRPr lang="en-US" altLang="zh-CN" sz="2800" smtClean="0">
                  <a:latin typeface="微软雅黑" pitchFamily="34" charset="-122"/>
                  <a:ea typeface="微软雅黑" pitchFamily="34" charset="-122"/>
                </a:endParaRPr>
              </a:p>
              <a:p>
                <a:pPr marL="0" indent="0" eaLnBrk="1" hangingPunct="1">
                  <a:buNone/>
                </a:pPr>
                <a:endParaRPr lang="en-US" altLang="zh-CN" sz="2400" smtClean="0">
                  <a:latin typeface="微软雅黑" pitchFamily="34" charset="-122"/>
                  <a:ea typeface="微软雅黑" pitchFamily="34" charset="-122"/>
                </a:endParaRPr>
              </a:p>
              <a:p>
                <a:pPr marL="0" indent="0" eaLnBrk="1" hangingPunct="1">
                  <a:buNone/>
                </a:pPr>
                <a:r>
                  <a:rPr lang="zh-CN" altLang="en-US" sz="2400" smtClean="0">
                    <a:latin typeface="微软雅黑" pitchFamily="34" charset="-122"/>
                    <a:ea typeface="微软雅黑" pitchFamily="34" charset="-122"/>
                  </a:rPr>
                  <a:t>其中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smtClean="0">
                            <a:latin typeface="Cambria Math"/>
                            <a:ea typeface="微软雅黑" pitchFamily="34" charset="-122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altLang="zh-CN" sz="2400" b="0" i="1" smtClean="0">
                                <a:latin typeface="Cambria Math"/>
                                <a:ea typeface="微软雅黑" pitchFamily="34" charset="-122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400" b="0" i="0" smtClean="0">
                                <a:latin typeface="Cambria Math"/>
                                <a:ea typeface="微软雅黑" pitchFamily="34" charset="-122"/>
                              </a:rPr>
                              <m:t>w</m:t>
                            </m:r>
                          </m:e>
                          <m:sup>
                            <m:r>
                              <a:rPr lang="en-US" altLang="zh-CN" sz="2400" b="0" i="1" smtClean="0">
                                <a:latin typeface="Cambria Math"/>
                                <a:ea typeface="微软雅黑" pitchFamily="34" charset="-122"/>
                              </a:rPr>
                              <m:t>𝑖</m:t>
                            </m:r>
                          </m:sup>
                        </m:sSup>
                        <m:r>
                          <a:rPr lang="en-US" altLang="zh-CN" sz="2400" b="0" i="1" smtClean="0">
                            <a:latin typeface="Cambria Math"/>
                            <a:ea typeface="微软雅黑" pitchFamily="34" charset="-122"/>
                          </a:rPr>
                          <m:t>=[</m:t>
                        </m:r>
                        <m:sSubSup>
                          <m:sSubSupPr>
                            <m:ctrlPr>
                              <a:rPr lang="en-US" altLang="zh-CN" sz="2400" b="0" i="1" smtClean="0">
                                <a:latin typeface="Cambria Math"/>
                                <a:ea typeface="微软雅黑" pitchFamily="34" charset="-122"/>
                              </a:rPr>
                            </m:ctrlPr>
                          </m:sSubSupPr>
                          <m:e>
                            <m:r>
                              <a:rPr lang="en-US" altLang="zh-CN" sz="2400" b="0" i="1" smtClean="0">
                                <a:latin typeface="Cambria Math"/>
                                <a:ea typeface="微软雅黑" pitchFamily="34" charset="-122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2400" b="0" i="1" smtClean="0">
                                <a:latin typeface="Cambria Math"/>
                                <a:ea typeface="微软雅黑" pitchFamily="34" charset="-122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400" b="0" i="1" smtClean="0">
                                <a:latin typeface="Cambria Math"/>
                                <a:ea typeface="微软雅黑" pitchFamily="34" charset="-122"/>
                              </a:rPr>
                              <m:t>𝑖</m:t>
                            </m:r>
                          </m:sup>
                        </m:sSubSup>
                        <m:r>
                          <a:rPr lang="en-US" altLang="zh-CN" sz="2400" b="0" i="1" smtClean="0">
                            <a:latin typeface="Cambria Math"/>
                            <a:ea typeface="微软雅黑" pitchFamily="34" charset="-122"/>
                          </a:rPr>
                          <m:t>,</m:t>
                        </m:r>
                        <m:sSubSup>
                          <m:sSubSupPr>
                            <m:ctrlPr>
                              <a:rPr lang="en-US" altLang="zh-CN" sz="2400" b="0" i="1" smtClean="0">
                                <a:latin typeface="Cambria Math"/>
                                <a:ea typeface="微软雅黑" pitchFamily="34" charset="-122"/>
                              </a:rPr>
                            </m:ctrlPr>
                          </m:sSubSupPr>
                          <m:e>
                            <m:r>
                              <a:rPr lang="en-US" altLang="zh-CN" sz="2400" b="0" i="1" smtClean="0">
                                <a:latin typeface="Cambria Math"/>
                                <a:ea typeface="微软雅黑" pitchFamily="34" charset="-122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2400" b="0" i="1" smtClean="0">
                                <a:latin typeface="Cambria Math"/>
                                <a:ea typeface="微软雅黑" pitchFamily="34" charset="-122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400" b="0" i="1" smtClean="0">
                                <a:latin typeface="Cambria Math"/>
                                <a:ea typeface="微软雅黑" pitchFamily="34" charset="-122"/>
                              </a:rPr>
                              <m:t>𝑖</m:t>
                            </m:r>
                          </m:sup>
                        </m:sSubSup>
                        <m:r>
                          <a:rPr lang="en-US" altLang="zh-CN" sz="2400" b="0" i="1" smtClean="0">
                            <a:latin typeface="Cambria Math"/>
                            <a:ea typeface="微软雅黑" pitchFamily="34" charset="-122"/>
                          </a:rPr>
                          <m:t>,…,</m:t>
                        </m:r>
                        <m:sSubSup>
                          <m:sSubSupPr>
                            <m:ctrlPr>
                              <a:rPr lang="en-US" altLang="zh-CN" sz="2400" b="0" i="1" smtClean="0">
                                <a:latin typeface="Cambria Math"/>
                                <a:ea typeface="微软雅黑" pitchFamily="34" charset="-122"/>
                              </a:rPr>
                            </m:ctrlPr>
                          </m:sSubSupPr>
                          <m:e>
                            <m:r>
                              <a:rPr lang="en-US" altLang="zh-CN" sz="2400" b="0" i="1" smtClean="0">
                                <a:latin typeface="Cambria Math"/>
                                <a:ea typeface="微软雅黑" pitchFamily="34" charset="-122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2400" b="0" i="1" smtClean="0">
                                <a:latin typeface="Cambria Math"/>
                                <a:ea typeface="微软雅黑" pitchFamily="34" charset="-122"/>
                              </a:rPr>
                              <m:t>𝑑</m:t>
                            </m:r>
                          </m:sub>
                          <m:sup>
                            <m:r>
                              <a:rPr lang="en-US" altLang="zh-CN" sz="2400" b="0" i="1" smtClean="0">
                                <a:latin typeface="Cambria Math"/>
                                <a:ea typeface="微软雅黑" pitchFamily="34" charset="-122"/>
                              </a:rPr>
                              <m:t>𝑖</m:t>
                            </m:r>
                          </m:sup>
                        </m:sSubSup>
                        <m:r>
                          <a:rPr lang="en-US" altLang="zh-CN" sz="2400" b="0" i="1" smtClean="0">
                            <a:latin typeface="Cambria Math"/>
                            <a:ea typeface="微软雅黑" pitchFamily="34" charset="-122"/>
                          </a:rPr>
                          <m:t>]</m:t>
                        </m:r>
                        <m:r>
                          <m:rPr>
                            <m:nor/>
                          </m:rPr>
                          <a:rPr lang="en-US" altLang="zh-CN" sz="2400" i="1" smtClean="0">
                            <a:latin typeface="微软雅黑" pitchFamily="34" charset="-122"/>
                            <a:ea typeface="微软雅黑" pitchFamily="34" charset="-122"/>
                          </a:rPr>
                          <m:t> 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/>
                            <a:ea typeface="微软雅黑" pitchFamily="34" charset="-122"/>
                          </a:rPr>
                          <m:t>𝑇</m:t>
                        </m:r>
                      </m:sup>
                    </m:sSup>
                    <m:sSup>
                      <m:sSupPr>
                        <m:ctrlPr>
                          <a:rPr lang="en-US" altLang="zh-CN" sz="2400" i="1" smtClean="0">
                            <a:latin typeface="Cambria Math"/>
                            <a:ea typeface="微软雅黑" pitchFamily="34" charset="-122"/>
                          </a:rPr>
                        </m:ctrlPr>
                      </m:sSupPr>
                      <m:e>
                        <m:r>
                          <a:rPr lang="zh-CN" altLang="en-US" sz="2400" b="0" i="1" smtClean="0">
                            <a:latin typeface="Cambria Math"/>
                            <a:ea typeface="微软雅黑" pitchFamily="34" charset="-122"/>
                          </a:rPr>
                          <m:t>是</m:t>
                        </m:r>
                        <m:r>
                          <a:rPr lang="en-US" altLang="zh-CN" sz="2400" b="0" i="1" smtClean="0">
                            <a:latin typeface="Cambria Math"/>
                            <a:ea typeface="微软雅黑" pitchFamily="34" charset="-122"/>
                          </a:rPr>
                          <m:t>𝑒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/>
                            <a:ea typeface="微软雅黑" pitchFamily="34" charset="-122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zh-CN" altLang="en-US" sz="2400" smtClean="0">
                    <a:latin typeface="微软雅黑" pitchFamily="34" charset="-122"/>
                    <a:ea typeface="微软雅黑" pitchFamily="34" charset="-122"/>
                  </a:rPr>
                  <a:t>中零元素项的指示向量</a:t>
                </a:r>
                <a:r>
                  <a:rPr lang="zh-CN" altLang="en-US" sz="2800" smtClean="0">
                    <a:latin typeface="微软雅黑" pitchFamily="34" charset="-122"/>
                    <a:ea typeface="微软雅黑" pitchFamily="34" charset="-122"/>
                  </a:rPr>
                  <a:t>。</a:t>
                </a:r>
                <a:endParaRPr lang="en-US" altLang="zh-CN" sz="2800" smtClean="0">
                  <a:latin typeface="微软雅黑" pitchFamily="34" charset="-122"/>
                  <a:ea typeface="微软雅黑" pitchFamily="34" charset="-122"/>
                </a:endParaRPr>
              </a:p>
              <a:p>
                <a:pPr marL="0" indent="0" eaLnBrk="1" hangingPunct="1">
                  <a:buNone/>
                </a:pPr>
                <a:r>
                  <a:rPr lang="zh-CN" altLang="en-US" sz="2400">
                    <a:latin typeface="微软雅黑" pitchFamily="34" charset="-122"/>
                    <a:ea typeface="微软雅黑" pitchFamily="34" charset="-122"/>
                  </a:rPr>
                  <a:t>当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b="0" i="1" smtClean="0">
                            <a:latin typeface="Cambria Math"/>
                            <a:ea typeface="微软雅黑" pitchFamily="34" charset="-122"/>
                          </a:rPr>
                        </m:ctrlPr>
                      </m:sSubSupPr>
                      <m:e>
                        <m:r>
                          <a:rPr lang="en-US" altLang="zh-CN" sz="2400" b="0" i="1" smtClean="0">
                            <a:latin typeface="Cambria Math"/>
                            <a:ea typeface="微软雅黑" pitchFamily="34" charset="-122"/>
                          </a:rPr>
                          <m:t>𝑒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/>
                            <a:ea typeface="微软雅黑" pitchFamily="34" charset="-122"/>
                          </a:rPr>
                          <m:t>𝑗</m:t>
                        </m:r>
                      </m:sub>
                      <m:sup>
                        <m:r>
                          <a:rPr lang="en-US" altLang="zh-CN" sz="2400" b="0" i="1" smtClean="0">
                            <a:latin typeface="Cambria Math"/>
                            <a:ea typeface="微软雅黑" pitchFamily="34" charset="-122"/>
                          </a:rPr>
                          <m:t>𝑖</m:t>
                        </m:r>
                      </m:sup>
                    </m:sSubSup>
                    <m:r>
                      <a:rPr lang="en-US" altLang="zh-CN" sz="2400" b="0" i="1" smtClean="0">
                        <a:latin typeface="Cambria Math"/>
                        <a:ea typeface="微软雅黑" pitchFamily="34" charset="-122"/>
                      </a:rPr>
                      <m:t>=0,</m:t>
                    </m:r>
                    <m:r>
                      <a:rPr lang="en-US" altLang="zh-CN" sz="2400" b="0" i="1" smtClean="0">
                        <a:latin typeface="Cambria Math"/>
                        <a:ea typeface="微软雅黑" pitchFamily="34" charset="-122"/>
                      </a:rPr>
                      <m:t>则</m:t>
                    </m:r>
                    <m:sSubSup>
                      <m:sSubSupPr>
                        <m:ctrlPr>
                          <a:rPr lang="en-US" altLang="zh-CN" sz="2400" b="0" i="1" smtClean="0">
                            <a:latin typeface="Cambria Math"/>
                            <a:ea typeface="微软雅黑" pitchFamily="34" charset="-122"/>
                          </a:rPr>
                        </m:ctrlPr>
                      </m:sSubSupPr>
                      <m:e>
                        <m:r>
                          <a:rPr lang="en-US" altLang="zh-CN" sz="2400" b="0" i="1" smtClean="0">
                            <a:latin typeface="Cambria Math"/>
                            <a:ea typeface="微软雅黑" pitchFamily="34" charset="-122"/>
                          </a:rPr>
                          <m:t>𝑤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/>
                            <a:ea typeface="微软雅黑" pitchFamily="34" charset="-122"/>
                          </a:rPr>
                          <m:t>𝑗</m:t>
                        </m:r>
                      </m:sub>
                      <m:sup>
                        <m:r>
                          <a:rPr lang="en-US" altLang="zh-CN" sz="2400" b="0" i="1" smtClean="0">
                            <a:latin typeface="Cambria Math"/>
                            <a:ea typeface="微软雅黑" pitchFamily="34" charset="-122"/>
                          </a:rPr>
                          <m:t>𝑖</m:t>
                        </m:r>
                      </m:sup>
                    </m:sSubSup>
                    <m:r>
                      <a:rPr lang="en-US" altLang="zh-CN" sz="2400" b="0" i="1" smtClean="0">
                        <a:latin typeface="Cambria Math"/>
                        <a:ea typeface="微软雅黑" pitchFamily="34" charset="-122"/>
                      </a:rPr>
                      <m:t>=1</m:t>
                    </m:r>
                  </m:oMath>
                </a14:m>
                <a:r>
                  <a:rPr lang="zh-CN" altLang="en-US" sz="2800" smtClean="0">
                    <a:latin typeface="微软雅黑" pitchFamily="34" charset="-122"/>
                    <a:ea typeface="微软雅黑" pitchFamily="34" charset="-122"/>
                  </a:rPr>
                  <a:t>；</a:t>
                </a:r>
                <a:r>
                  <a:rPr lang="zh-CN" altLang="en-US" sz="2400" smtClean="0">
                    <a:latin typeface="微软雅黑" pitchFamily="34" charset="-122"/>
                    <a:ea typeface="微软雅黑" pitchFamily="34" charset="-122"/>
                  </a:rPr>
                  <a:t>反之为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b="0" i="1" smtClean="0">
                            <a:latin typeface="Cambria Math"/>
                            <a:ea typeface="微软雅黑" pitchFamily="34" charset="-122"/>
                          </a:rPr>
                        </m:ctrlPr>
                      </m:sSubSupPr>
                      <m:e>
                        <m:r>
                          <a:rPr lang="en-US" altLang="zh-CN" sz="2400" b="0" i="1" smtClean="0">
                            <a:latin typeface="Cambria Math"/>
                            <a:ea typeface="微软雅黑" pitchFamily="34" charset="-122"/>
                          </a:rPr>
                          <m:t>𝑤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/>
                            <a:ea typeface="微软雅黑" pitchFamily="34" charset="-122"/>
                          </a:rPr>
                          <m:t>𝑗</m:t>
                        </m:r>
                      </m:sub>
                      <m:sup>
                        <m:r>
                          <a:rPr lang="en-US" altLang="zh-CN" sz="2400" b="0" i="1" smtClean="0">
                            <a:latin typeface="Cambria Math"/>
                            <a:ea typeface="微软雅黑" pitchFamily="34" charset="-122"/>
                          </a:rPr>
                          <m:t>𝑖</m:t>
                        </m:r>
                      </m:sup>
                    </m:sSubSup>
                    <m:r>
                      <a:rPr lang="en-US" altLang="zh-CN" sz="2400" b="0" i="1" smtClean="0">
                        <a:latin typeface="Cambria Math"/>
                        <a:ea typeface="微软雅黑" pitchFamily="34" charset="-122"/>
                      </a:rPr>
                      <m:t>=0</m:t>
                    </m:r>
                  </m:oMath>
                </a14:m>
                <a:r>
                  <a:rPr lang="zh-CN" altLang="en-US" sz="2400" smtClean="0">
                    <a:latin typeface="微软雅黑" pitchFamily="34" charset="-122"/>
                    <a:ea typeface="微软雅黑" pitchFamily="34" charset="-122"/>
                  </a:rPr>
                  <a:t>（对应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smtClean="0">
                            <a:latin typeface="Cambria Math"/>
                            <a:ea typeface="微软雅黑" pitchFamily="34" charset="-12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400" b="0" i="0" smtClean="0">
                            <a:latin typeface="Cambria Math"/>
                            <a:ea typeface="微软雅黑" pitchFamily="34" charset="-122"/>
                          </a:rPr>
                          <m:t>e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/>
                            <a:ea typeface="微软雅黑" pitchFamily="34" charset="-122"/>
                          </a:rPr>
                          <m:t>𝑖</m:t>
                        </m:r>
                      </m:sup>
                    </m:sSup>
                    <m:r>
                      <a:rPr lang="zh-CN" altLang="en-US" sz="2400" i="1">
                        <a:latin typeface="Cambria Math"/>
                        <a:ea typeface="微软雅黑" pitchFamily="34" charset="-122"/>
                      </a:rPr>
                      <m:t>中的</m:t>
                    </m:r>
                    <m:r>
                      <a:rPr lang="zh-CN" altLang="en-US" sz="2400" i="1" smtClean="0">
                        <a:latin typeface="Cambria Math"/>
                        <a:ea typeface="微软雅黑" pitchFamily="34" charset="-122"/>
                      </a:rPr>
                      <m:t>非零项</m:t>
                    </m:r>
                  </m:oMath>
                </a14:m>
                <a:r>
                  <a:rPr lang="zh-CN" altLang="en-US" sz="2400" smtClean="0">
                    <a:latin typeface="微软雅黑" pitchFamily="34" charset="-122"/>
                    <a:ea typeface="微软雅黑" pitchFamily="34" charset="-122"/>
                  </a:rPr>
                  <a:t>）。</a:t>
                </a:r>
                <a:endParaRPr lang="en-US" altLang="zh-CN" sz="2400" smtClean="0">
                  <a:latin typeface="微软雅黑" pitchFamily="34" charset="-122"/>
                  <a:ea typeface="微软雅黑" pitchFamily="34" charset="-122"/>
                </a:endParaRPr>
              </a:p>
              <a:p>
                <a:pPr marL="0" indent="0" eaLnBrk="1" hangingPunct="1">
                  <a:buNone/>
                </a:pPr>
                <a:r>
                  <a:rPr lang="zh-CN" altLang="en-US" sz="2400" b="1" smtClean="0">
                    <a:solidFill>
                      <a:srgbClr val="C00000"/>
                    </a:solidFill>
                    <a:latin typeface="微软雅黑" pitchFamily="34" charset="-122"/>
                    <a:ea typeface="微软雅黑" pitchFamily="34" charset="-122"/>
                  </a:rPr>
                  <a:t>当候选目标的           最大时，即为</a:t>
                </a:r>
                <a:r>
                  <a:rPr lang="en-US" altLang="zh-CN" sz="2400" b="1" smtClean="0">
                    <a:solidFill>
                      <a:srgbClr val="C00000"/>
                    </a:solidFill>
                    <a:latin typeface="微软雅黑" pitchFamily="34" charset="-122"/>
                    <a:ea typeface="微软雅黑" pitchFamily="34" charset="-122"/>
                  </a:rPr>
                  <a:t>Best Candidate</a:t>
                </a:r>
                <a:r>
                  <a:rPr lang="zh-CN" altLang="en-US" sz="2400" smtClean="0">
                    <a:solidFill>
                      <a:srgbClr val="C00000"/>
                    </a:solidFill>
                    <a:latin typeface="微软雅黑" pitchFamily="34" charset="-122"/>
                    <a:ea typeface="微软雅黑" pitchFamily="34" charset="-122"/>
                  </a:rPr>
                  <a:t>。</a:t>
                </a:r>
                <a:endParaRPr lang="en-US" altLang="zh-CN" sz="240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mc:Choice>
        <mc:Fallback xmlns="">
          <p:sp>
            <p:nvSpPr>
              <p:cNvPr id="1331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5775" y="1143000"/>
                <a:ext cx="8648700" cy="4876800"/>
              </a:xfrm>
              <a:blipFill rotWithShape="1">
                <a:blip r:embed="rId4"/>
                <a:stretch>
                  <a:fillRect l="-1269" t="-1250" r="-13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318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DE78B6-09D2-4A28-B598-8145672875B6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13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319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标题 28"/>
          <p:cNvSpPr txBox="1">
            <a:spLocks/>
          </p:cNvSpPr>
          <p:nvPr/>
        </p:nvSpPr>
        <p:spPr bwMode="auto">
          <a:xfrm>
            <a:off x="571500" y="202982"/>
            <a:ext cx="8229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altLang="zh-CN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建立观察模型</a:t>
            </a:r>
            <a:endParaRPr lang="zh-CN" altLang="en-US" sz="360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209800"/>
            <a:ext cx="4267200" cy="418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2931304" y="3581400"/>
            <a:ext cx="20574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572125" y="3621834"/>
            <a:ext cx="17145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667000" y="362183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未遮挡部分重建误差</a:t>
            </a:r>
            <a:endParaRPr lang="zh-CN" altLang="en-US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75377" y="363135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遮挡程度</a:t>
            </a:r>
            <a:endParaRPr lang="zh-CN" altLang="en-US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29374" y="2188205"/>
            <a:ext cx="918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(Old)</a:t>
            </a:r>
            <a:endParaRPr lang="zh-CN" altLang="en-US" sz="240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62800" y="3160169"/>
            <a:ext cx="1058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(New)</a:t>
            </a:r>
            <a:endParaRPr lang="zh-CN" altLang="en-US" sz="240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1834871"/>
              </p:ext>
            </p:extLst>
          </p:nvPr>
        </p:nvGraphicFramePr>
        <p:xfrm>
          <a:off x="2440766" y="5181600"/>
          <a:ext cx="981075" cy="4204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0" name="Equation" r:id="rId7" imgW="533160" imgH="228600" progId="Equation.DSMT4">
                  <p:embed/>
                </p:oleObj>
              </mc:Choice>
              <mc:Fallback>
                <p:oleObj name="Equation" r:id="rId7" imgW="5331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440766" y="5181600"/>
                        <a:ext cx="981075" cy="4204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98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8BB3F4B-B00E-4F60-B4DE-C461C343BB45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14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4399" name="图片 7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57200" y="3168433"/>
                <a:ext cx="4648200" cy="28382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遮挡率的计算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:</a:t>
                </a:r>
                <a:endParaRPr lang="en-US" altLang="zh-CN" smtClean="0"/>
              </a:p>
              <a:p>
                <a:r>
                  <a:rPr lang="zh-CN" altLang="en-US" b="0">
                    <a:ea typeface="微软雅黑" pitchFamily="34" charset="-122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  <a:ea typeface="微软雅黑" pitchFamily="34" charset="-122"/>
                      </a:rPr>
                      <m:t>𝑢</m:t>
                    </m:r>
                    <m:r>
                      <a:rPr lang="en-US" altLang="zh-CN" b="0" i="1" smtClean="0">
                        <a:latin typeface="Cambria Math"/>
                        <a:ea typeface="微软雅黑" pitchFamily="34" charset="-122"/>
                      </a:rPr>
                      <m:t>=(</m:t>
                    </m:r>
                    <m:sSub>
                      <m:sSubPr>
                        <m:ctrlPr>
                          <a:rPr lang="en-US" altLang="zh-CN" b="0" i="1" smtClean="0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  <a:ea typeface="微软雅黑" pitchFamily="34" charset="-122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  <a:ea typeface="微软雅黑" pitchFamily="34" charset="-122"/>
                      </a:rPr>
                      <m:t>,</m:t>
                    </m:r>
                    <m:sSub>
                      <m:sSubPr>
                        <m:ctrlPr>
                          <a:rPr lang="en-US" altLang="zh-CN" b="0" i="1" smtClean="0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  <a:ea typeface="微软雅黑" pitchFamily="34" charset="-122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  <a:ea typeface="微软雅黑" pitchFamily="34" charset="-122"/>
                      </a:rPr>
                      <m:t>,…,</m:t>
                    </m:r>
                    <m:sSub>
                      <m:sSubPr>
                        <m:ctrlPr>
                          <a:rPr lang="en-US" altLang="zh-CN" b="0" i="1" smtClean="0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  <a:ea typeface="微软雅黑" pitchFamily="34" charset="-122"/>
                          </a:rPr>
                          <m:t>𝑑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  <a:ea typeface="微软雅黑" pitchFamily="34" charset="-122"/>
                      </a:rPr>
                      <m:t>)</m:t>
                    </m:r>
                  </m:oMath>
                </a14:m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是琐碎系数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  <a:ea typeface="微软雅黑" pitchFamily="34" charset="-122"/>
                      </a:rPr>
                      <m:t>𝑒</m:t>
                    </m:r>
                  </m:oMath>
                </a14:m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的指示向量，</a:t>
                </a:r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𝑗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  <a:ea typeface="微软雅黑" pitchFamily="34" charset="-122"/>
                      </a:rPr>
                      <m:t>&gt;</m:t>
                    </m:r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𝜏</m:t>
                    </m:r>
                  </m:oMath>
                </a14:m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时</a:t>
                </a:r>
                <a:r>
                  <a:rPr lang="en-US" altLang="zh-CN" smtClean="0">
                    <a:ea typeface="Cambria Math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𝜏</m:t>
                    </m:r>
                  </m:oMath>
                </a14:m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很小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)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𝑗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  <a:ea typeface="微软雅黑" pitchFamily="34" charset="-122"/>
                      </a:rPr>
                      <m:t>=1;</m:t>
                    </m:r>
                  </m:oMath>
                </a14:m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反之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  <a:ea typeface="微软雅黑" pitchFamily="34" charset="-122"/>
                          </a:rPr>
                          <m:t>𝑗</m:t>
                        </m:r>
                      </m:sub>
                    </m:sSub>
                    <m:r>
                      <a:rPr lang="en-US" altLang="zh-CN" b="0" i="0" smtClean="0">
                        <a:latin typeface="Cambria Math"/>
                        <a:ea typeface="微软雅黑" pitchFamily="34" charset="-122"/>
                      </a:rPr>
                      <m:t>=0</m:t>
                    </m:r>
                  </m:oMath>
                </a14:m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。</a:t>
                </a:r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/>
                        </a:rPr>
                        <m:t>𝑒𝑟𝑟</m:t>
                      </m:r>
                      <m:r>
                        <a:rPr lang="en-US" altLang="zh-CN" b="0" i="1" smtClean="0">
                          <a:latin typeface="Cambria Math"/>
                        </a:rPr>
                        <m:t>_</m:t>
                      </m:r>
                      <m:r>
                        <a:rPr lang="en-US" altLang="zh-CN" b="0" i="1" smtClean="0">
                          <a:latin typeface="Cambria Math"/>
                        </a:rPr>
                        <m:t>𝑟𝑎𝑡𝑖𝑜</m:t>
                      </m:r>
                      <m:r>
                        <a:rPr lang="en-US" altLang="zh-CN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/>
                            </a:rPr>
                            <m:t>𝑑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zh-CN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/>
                            </a:rPr>
                            <m:t>𝑑</m:t>
                          </m:r>
                        </m:sup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/>
                                  <a:ea typeface="微软雅黑" pitchFamily="34" charset="-122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/>
                                  <a:ea typeface="微软雅黑" pitchFamily="34" charset="-122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altLang="zh-CN" smtClean="0"/>
              </a:p>
              <a:p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更新：</a:t>
                </a:r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𝑒𝑟</m:t>
                    </m:r>
                    <m:sSub>
                      <m:sSub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𝑟𝑎𝑡𝑖𝑜</m:t>
                        </m:r>
                      </m:sub>
                    </m:sSub>
                    <m:r>
                      <a:rPr lang="en-US" altLang="zh-CN" b="0" i="0" smtClean="0">
                        <a:latin typeface="Cambria Math"/>
                      </a:rPr>
                      <m:t>&lt;</m:t>
                    </m:r>
                    <m:r>
                      <a:rPr lang="en-US" altLang="zh-CN" b="0" i="1" smtClean="0">
                        <a:latin typeface="Cambria Math"/>
                      </a:rPr>
                      <m:t>𝑡h𝑟𝑒</m:t>
                    </m:r>
                    <m:r>
                      <a:rPr lang="en-US" altLang="zh-CN" b="0" i="1" smtClean="0">
                        <a:latin typeface="Cambria Math"/>
                      </a:rPr>
                      <m:t>_</m:t>
                    </m:r>
                    <m:r>
                      <a:rPr lang="en-US" altLang="zh-CN" b="0" i="1" smtClean="0">
                        <a:latin typeface="Cambria Math"/>
                      </a:rPr>
                      <m:t>𝑙𝑜𝑤</m:t>
                    </m:r>
                  </m:oMath>
                </a14:m>
                <a:r>
                  <a:rPr lang="en-US" altLang="zh-CN" smtClean="0"/>
                  <a:t>                        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全更新；</a:t>
                </a:r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𝑡h𝑟𝑒</m:t>
                    </m:r>
                    <m:r>
                      <a:rPr lang="en-US" altLang="zh-CN" b="0" i="1" smtClean="0">
                        <a:latin typeface="Cambria Math"/>
                      </a:rPr>
                      <m:t>_</m:t>
                    </m:r>
                    <m:r>
                      <a:rPr lang="en-US" altLang="zh-CN" b="0" i="1" smtClean="0">
                        <a:latin typeface="Cambria Math"/>
                      </a:rPr>
                      <m:t>𝑙𝑜𝑤</m:t>
                    </m:r>
                    <m:r>
                      <a:rPr lang="en-US" altLang="zh-CN" i="1" smtClean="0">
                        <a:latin typeface="Cambria Math"/>
                      </a:rPr>
                      <m:t>&lt;</m:t>
                    </m:r>
                    <m:r>
                      <a:rPr lang="en-US" altLang="zh-CN" b="0" i="1" smtClean="0">
                        <a:latin typeface="Cambria Math"/>
                      </a:rPr>
                      <m:t>𝑒𝑟</m:t>
                    </m:r>
                    <m:sSub>
                      <m:sSub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𝑟𝑎𝑡𝑖𝑜</m:t>
                        </m:r>
                      </m:sub>
                    </m:sSub>
                    <m:r>
                      <a:rPr lang="en-US" altLang="zh-CN" b="0" i="0" smtClean="0">
                        <a:latin typeface="Cambria Math"/>
                      </a:rPr>
                      <m:t>&lt;</m:t>
                    </m:r>
                    <m:r>
                      <a:rPr lang="en-US" altLang="zh-CN" b="0" i="1" smtClean="0">
                        <a:latin typeface="Cambria Math"/>
                      </a:rPr>
                      <m:t>𝑡h𝑟𝑒</m:t>
                    </m:r>
                    <m:r>
                      <a:rPr lang="en-US" altLang="zh-CN" b="0" i="1" smtClean="0">
                        <a:latin typeface="Cambria Math"/>
                      </a:rPr>
                      <m:t>_</m:t>
                    </m:r>
                    <m:r>
                      <a:rPr lang="en-US" altLang="zh-CN" b="0" i="1" smtClean="0">
                        <a:latin typeface="Cambria Math"/>
                      </a:rPr>
                      <m:t>h𝑖𝑔h</m:t>
                    </m:r>
                  </m:oMath>
                </a14:m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 部分更新；</a:t>
                </a:r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𝑒𝑟</m:t>
                    </m:r>
                    <m:sSub>
                      <m:sSub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𝑟𝑎𝑡𝑖𝑜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</a:rPr>
                      <m:t>&gt;</m:t>
                    </m:r>
                    <m:r>
                      <a:rPr lang="en-US" altLang="zh-CN" b="0" i="1" smtClean="0">
                        <a:latin typeface="Cambria Math"/>
                      </a:rPr>
                      <m:t>𝑡h𝑟𝑒</m:t>
                    </m:r>
                    <m:r>
                      <a:rPr lang="en-US" altLang="zh-CN" b="0" i="1" smtClean="0">
                        <a:latin typeface="Cambria Math"/>
                      </a:rPr>
                      <m:t>_</m:t>
                    </m:r>
                    <m:r>
                      <a:rPr lang="en-US" altLang="zh-CN" b="0" i="1" smtClean="0">
                        <a:latin typeface="Cambria Math"/>
                      </a:rPr>
                      <m:t>h𝑖𝑔h</m:t>
                    </m:r>
                  </m:oMath>
                </a14:m>
                <a:r>
                  <a:rPr lang="en-US" altLang="zh-CN" smtClean="0"/>
                  <a:t>                       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不更新；</a:t>
                </a:r>
                <a:endParaRPr lang="zh-CN" altLang="en-US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168433"/>
                <a:ext cx="4648200" cy="2838213"/>
              </a:xfrm>
              <a:prstGeom prst="rect">
                <a:avLst/>
              </a:prstGeom>
              <a:blipFill rotWithShape="1">
                <a:blip r:embed="rId3"/>
                <a:stretch>
                  <a:fillRect l="-1048" t="-1075" r="-5767" b="-25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标题 28"/>
          <p:cNvSpPr txBox="1">
            <a:spLocks/>
          </p:cNvSpPr>
          <p:nvPr/>
        </p:nvSpPr>
        <p:spPr bwMode="auto">
          <a:xfrm>
            <a:off x="2362200" y="202982"/>
            <a:ext cx="49387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altLang="zh-CN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有效的遮挡更新方式</a:t>
            </a:r>
            <a:endParaRPr lang="zh-CN" altLang="en-US" sz="360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圆角矩形标注 12"/>
          <p:cNvSpPr/>
          <p:nvPr/>
        </p:nvSpPr>
        <p:spPr>
          <a:xfrm rot="10800000">
            <a:off x="5610221" y="3429000"/>
            <a:ext cx="3381375" cy="2362200"/>
          </a:xfrm>
          <a:prstGeom prst="wedgeRoundRectCallout">
            <a:avLst>
              <a:gd name="adj1" fmla="val 71386"/>
              <a:gd name="adj2" fmla="val -36298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695952" y="3657600"/>
                <a:ext cx="3448047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smtClean="0">
                    <a:solidFill>
                      <a:schemeClr val="accent2"/>
                    </a:solidFill>
                    <a:latin typeface="微软雅黑" pitchFamily="34" charset="-122"/>
                    <a:ea typeface="微软雅黑" pitchFamily="34" charset="-122"/>
                  </a:rPr>
                  <a:t>如何部分更新？</a:t>
                </a:r>
                <a:endParaRPr lang="en-US" altLang="zh-CN" smtClean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en-US" altLang="zh-CN" smtClean="0">
                    <a:solidFill>
                      <a:schemeClr val="accent2"/>
                    </a:solidFill>
                    <a:latin typeface="微软雅黑" pitchFamily="34" charset="-122"/>
                    <a:ea typeface="微软雅黑" pitchFamily="34" charset="-122"/>
                  </a:rPr>
                  <a:t>Wimg</a:t>
                </a:r>
                <a:r>
                  <a:rPr lang="en-US" altLang="zh-CN" b="1" smtClean="0">
                    <a:solidFill>
                      <a:schemeClr val="accent2"/>
                    </a:solidFill>
                    <a:latin typeface="微软雅黑" pitchFamily="34" charset="-122"/>
                    <a:ea typeface="微软雅黑" pitchFamily="34" charset="-122"/>
                  </a:rPr>
                  <a:t>=</a:t>
                </a:r>
              </a:p>
              <a:p>
                <a14:m>
                  <m:oMath xmlns:m="http://schemas.openxmlformats.org/officeDocument/2006/math">
                    <m:r>
                      <a:rPr lang="en-US" altLang="zh-CN" b="1" i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(</m:t>
                    </m:r>
                    <m:r>
                      <a:rPr lang="en-US" altLang="zh-CN" b="0" i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1−</m:t>
                    </m:r>
                    <m:r>
                      <a:rPr lang="en-US" altLang="zh-CN" b="0" i="1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𝑢</m:t>
                    </m:r>
                    <m:r>
                      <a:rPr lang="en-US" altLang="zh-CN" b="0" i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)</m:t>
                    </m:r>
                    <m:r>
                      <a:rPr lang="en-US" altLang="zh-CN" b="0" i="1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⨀</m:t>
                    </m:r>
                    <m:sSub>
                      <m:sSubPr>
                        <m:ctrlPr>
                          <a:rPr lang="en-US" altLang="zh-CN" i="1" smtClean="0">
                            <a:solidFill>
                              <a:schemeClr val="accent2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b="0" i="0" smtClean="0">
                            <a:solidFill>
                              <a:schemeClr val="accent2"/>
                            </a:solidFill>
                            <a:latin typeface="Cambria Math"/>
                            <a:ea typeface="Cambria Math"/>
                          </a:rPr>
                          <m:t>y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accent2"/>
                            </a:solidFill>
                            <a:latin typeface="Cambria Math"/>
                            <a:ea typeface="Cambria Math"/>
                          </a:rPr>
                          <m:t>𝑏𝑒𝑠𝑡</m:t>
                        </m:r>
                      </m:sub>
                    </m:sSub>
                  </m:oMath>
                </a14:m>
                <a:r>
                  <a:rPr lang="en-US" altLang="zh-CN" b="1" smtClean="0">
                    <a:solidFill>
                      <a:schemeClr val="accent2"/>
                    </a:solidFill>
                    <a:latin typeface="微软雅黑" pitchFamily="34" charset="-122"/>
                    <a:ea typeface="微软雅黑" pitchFamily="34" charset="-122"/>
                  </a:rPr>
                  <a:t>+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accent2"/>
                        </a:solidFill>
                        <a:latin typeface="Cambria Math"/>
                        <a:ea typeface="微软雅黑" pitchFamily="34" charset="-122"/>
                      </a:rPr>
                      <m:t>𝑢</m:t>
                    </m:r>
                    <m:r>
                      <a:rPr lang="en-US" altLang="zh-CN" b="0" i="1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⨀</m:t>
                    </m:r>
                    <m:r>
                      <a:rPr lang="en-US" altLang="zh-CN" b="0" i="1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𝑡𝑚𝑝𝑙</m:t>
                    </m:r>
                    <m:r>
                      <a:rPr lang="en-US" altLang="zh-CN" b="0" i="1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en-US" altLang="zh-CN" b="0" i="1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𝑚𝑒𝑎𝑛</m:t>
                    </m:r>
                  </m:oMath>
                </a14:m>
                <a:endParaRPr lang="en-US" altLang="zh-CN" i="1" smtClean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 smtClean="0">
                    <a:solidFill>
                      <a:schemeClr val="accent2"/>
                    </a:solidFill>
                    <a:latin typeface="微软雅黑" pitchFamily="34" charset="-122"/>
                    <a:ea typeface="微软雅黑" pitchFamily="34" charset="-122"/>
                  </a:rPr>
                  <a:t>将最佳粒子的未遮挡部分更新进去，同时，遮挡部分用模板均值的对应部位进行更新。</a:t>
                </a:r>
                <a:endParaRPr lang="en-US" altLang="zh-CN" b="1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endParaRPr lang="zh-CN" altLang="en-US" b="1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5952" y="3657600"/>
                <a:ext cx="3448047" cy="2031325"/>
              </a:xfrm>
              <a:prstGeom prst="rect">
                <a:avLst/>
              </a:prstGeom>
              <a:blipFill rotWithShape="1">
                <a:blip r:embed="rId4"/>
                <a:stretch>
                  <a:fillRect l="-1413" t="-1502" r="-1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99684"/>
            <a:ext cx="8153400" cy="2168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3282A29-F196-4F57-9446-B41DA85B8443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15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标题 28"/>
          <p:cNvSpPr txBox="1">
            <a:spLocks/>
          </p:cNvSpPr>
          <p:nvPr/>
        </p:nvSpPr>
        <p:spPr bwMode="auto">
          <a:xfrm>
            <a:off x="2971800" y="314322"/>
            <a:ext cx="3657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zh-CN" altLang="en-US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定量评估</a:t>
            </a:r>
            <a:r>
              <a:rPr lang="en-US" altLang="zh-CN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60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图片 7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849313"/>
            <a:ext cx="2281237" cy="192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620153"/>
              </p:ext>
            </p:extLst>
          </p:nvPr>
        </p:nvGraphicFramePr>
        <p:xfrm>
          <a:off x="2952750" y="1331357"/>
          <a:ext cx="4495800" cy="663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1" name="Equation" r:id="rId5" imgW="2413000" imgH="355600" progId="Equation.DSMT4">
                  <p:embed/>
                </p:oleObj>
              </mc:Choice>
              <mc:Fallback>
                <p:oleObj name="Equation" r:id="rId5" imgW="2413000" imgH="355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2750" y="1331357"/>
                        <a:ext cx="4495800" cy="6631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>
            <a:lum bright="-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819400"/>
            <a:ext cx="8001000" cy="291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733675" y="1899821"/>
            <a:ext cx="60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solidFill>
                  <a:schemeClr val="accent2"/>
                </a:solidFill>
              </a:rPr>
              <a:t>Eq.11</a:t>
            </a:r>
            <a:r>
              <a:rPr lang="zh-CN" altLang="en-US" sz="200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指本文中的公式（</a:t>
            </a:r>
            <a:r>
              <a:rPr lang="en-US" altLang="zh-CN" sz="200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200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 sz="200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Old likelihood function</a:t>
            </a:r>
            <a:endParaRPr lang="zh-CN" altLang="en-US" sz="200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33675" y="2299931"/>
            <a:ext cx="6410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solidFill>
                  <a:schemeClr val="accent2"/>
                </a:solidFill>
              </a:rPr>
              <a:t>Eq.12</a:t>
            </a:r>
            <a:r>
              <a:rPr lang="zh-CN" altLang="en-US" sz="200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指本文中的公式（</a:t>
            </a:r>
            <a:r>
              <a:rPr lang="en-US" altLang="zh-CN" sz="200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200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 sz="200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New likelihood function</a:t>
            </a:r>
            <a:endParaRPr lang="zh-CN" altLang="en-US" sz="200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71800" y="115252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中心位置误差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3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28AD5C0-78C0-4D70-A5A1-6A161C4EADED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16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图片 7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标题 28"/>
          <p:cNvSpPr txBox="1">
            <a:spLocks/>
          </p:cNvSpPr>
          <p:nvPr/>
        </p:nvSpPr>
        <p:spPr bwMode="auto">
          <a:xfrm>
            <a:off x="2971800" y="314322"/>
            <a:ext cx="3657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zh-CN" altLang="en-US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定量评估</a:t>
            </a:r>
            <a:r>
              <a:rPr lang="en-US" altLang="zh-CN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360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839788"/>
            <a:ext cx="2292056" cy="193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4177577"/>
              </p:ext>
            </p:extLst>
          </p:nvPr>
        </p:nvGraphicFramePr>
        <p:xfrm>
          <a:off x="3124200" y="1407557"/>
          <a:ext cx="4114799" cy="1007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9" name="Equation" r:id="rId5" imgW="1917700" imgH="469900" progId="Equation.DSMT4">
                  <p:embed/>
                </p:oleObj>
              </mc:Choice>
              <mc:Fallback>
                <p:oleObj name="Equation" r:id="rId5" imgW="1917700" imgH="4699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407557"/>
                        <a:ext cx="4114799" cy="10079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>
            <a:lum bright="-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2800350"/>
            <a:ext cx="8003828" cy="2991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211890" y="13716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重叠率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324481C-AD72-40A5-8E02-D1656E44B29C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17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8" name="图片 7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标题 28"/>
          <p:cNvSpPr txBox="1">
            <a:spLocks/>
          </p:cNvSpPr>
          <p:nvPr/>
        </p:nvSpPr>
        <p:spPr bwMode="auto">
          <a:xfrm>
            <a:off x="2971800" y="314322"/>
            <a:ext cx="3657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zh-CN" altLang="en-US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文章的三个贡献</a:t>
            </a:r>
            <a:endParaRPr lang="zh-CN" altLang="en-US" sz="360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2000" y="979703"/>
            <a:ext cx="64770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三个贡献</a:t>
            </a:r>
            <a:r>
              <a:rPr lang="en-US" altLang="zh-CN" sz="2000" b="1" smtClean="0"/>
              <a:t>:</a:t>
            </a:r>
            <a:endParaRPr lang="en-US" altLang="zh-CN" sz="2000" b="1" dirty="0"/>
          </a:p>
          <a:p>
            <a:pPr marL="457200" indent="-457200">
              <a:buFontTx/>
              <a:buAutoNum type="arabicParenBoth"/>
              <a:defRPr/>
            </a:pPr>
            <a:r>
              <a:rPr lang="zh-CN" altLang="en-US" sz="2000" b="1" smtClean="0">
                <a:latin typeface="微软雅黑" pitchFamily="34" charset="-122"/>
                <a:ea typeface="微软雅黑" pitchFamily="34" charset="-122"/>
              </a:rPr>
              <a:t>目标表达</a:t>
            </a:r>
            <a:r>
              <a:rPr lang="en-US" altLang="zh-CN" sz="2000" b="1" smtClean="0"/>
              <a:t>:</a:t>
            </a:r>
            <a:endParaRPr lang="en-US" altLang="zh-CN" sz="2000" b="1" dirty="0"/>
          </a:p>
          <a:p>
            <a:pPr marL="457200" indent="-457200">
              <a:buFontTx/>
              <a:buAutoNum type="arabicParenBoth"/>
              <a:defRPr/>
            </a:pPr>
            <a:endParaRPr lang="en-US" altLang="zh-CN" sz="2000" b="1" dirty="0"/>
          </a:p>
          <a:p>
            <a:pPr>
              <a:defRPr/>
            </a:pPr>
            <a:endParaRPr lang="en-US" altLang="zh-CN" sz="2000" b="1" dirty="0"/>
          </a:p>
          <a:p>
            <a:pPr marL="457200" indent="-457200">
              <a:defRPr/>
            </a:pPr>
            <a:endParaRPr lang="en-US" altLang="zh-CN" sz="2000" b="1" dirty="0"/>
          </a:p>
          <a:p>
            <a:pPr marL="457200" indent="-457200">
              <a:defRPr/>
            </a:pPr>
            <a:r>
              <a:rPr lang="en-US" altLang="zh-CN" sz="2000" b="1" dirty="0"/>
              <a:t>(2</a:t>
            </a:r>
            <a:r>
              <a:rPr lang="en-US" altLang="zh-CN" sz="2000" b="1"/>
              <a:t>) </a:t>
            </a:r>
            <a:r>
              <a:rPr lang="zh-CN" altLang="en-US" sz="2000" b="1" smtClean="0">
                <a:latin typeface="微软雅黑" pitchFamily="34" charset="-122"/>
                <a:ea typeface="微软雅黑" pitchFamily="34" charset="-122"/>
              </a:rPr>
              <a:t>一个新颖的相似度函数</a:t>
            </a:r>
            <a:r>
              <a:rPr lang="en-US" altLang="zh-CN" sz="2000" b="1" smtClean="0"/>
              <a:t>:</a:t>
            </a:r>
            <a:endParaRPr lang="en-US" altLang="zh-CN" sz="2000" b="1" dirty="0"/>
          </a:p>
          <a:p>
            <a:pPr marL="457200" indent="-457200">
              <a:defRPr/>
            </a:pPr>
            <a:endParaRPr lang="en-US" altLang="zh-CN" sz="2000" b="1" dirty="0"/>
          </a:p>
          <a:p>
            <a:pPr marL="457200" indent="-457200">
              <a:buFontTx/>
              <a:buAutoNum type="arabicParenBoth"/>
              <a:defRPr/>
            </a:pPr>
            <a:endParaRPr lang="en-US" altLang="zh-CN" sz="2000" b="1" dirty="0"/>
          </a:p>
          <a:p>
            <a:pPr>
              <a:defRPr/>
            </a:pPr>
            <a:endParaRPr lang="en-US" altLang="zh-CN" sz="2000" b="1" dirty="0"/>
          </a:p>
          <a:p>
            <a:pPr marL="457200" indent="-457200">
              <a:buFontTx/>
              <a:buAutoNum type="arabicParenBoth"/>
              <a:defRPr/>
            </a:pPr>
            <a:endParaRPr lang="en-US" altLang="zh-CN" sz="2000" b="1" dirty="0"/>
          </a:p>
          <a:p>
            <a:pPr marL="457200" indent="-457200">
              <a:buFontTx/>
              <a:buAutoNum type="arabicParenBoth"/>
              <a:defRPr/>
            </a:pPr>
            <a:endParaRPr lang="en-US" altLang="zh-CN" sz="2000" b="1" dirty="0"/>
          </a:p>
          <a:p>
            <a:pPr marL="457200" indent="-457200">
              <a:defRPr/>
            </a:pPr>
            <a:r>
              <a:rPr lang="en-US" altLang="zh-CN" sz="2000" b="1" dirty="0"/>
              <a:t>(3</a:t>
            </a:r>
            <a:r>
              <a:rPr lang="en-US" altLang="zh-CN" sz="2000" b="1"/>
              <a:t>) </a:t>
            </a:r>
            <a:r>
              <a:rPr lang="zh-CN" altLang="en-US" sz="2000" b="1" smtClean="0">
                <a:latin typeface="微软雅黑" pitchFamily="34" charset="-122"/>
                <a:ea typeface="微软雅黑" pitchFamily="34" charset="-122"/>
              </a:rPr>
              <a:t>更新方式</a:t>
            </a:r>
            <a:r>
              <a:rPr lang="en-US" altLang="zh-CN" sz="2000" b="1" smtClean="0"/>
              <a:t>:</a:t>
            </a:r>
            <a:endParaRPr lang="en-US" altLang="zh-CN" sz="2000" b="1" dirty="0"/>
          </a:p>
          <a:p>
            <a:pPr marL="457200" indent="-457200">
              <a:defRPr/>
            </a:pPr>
            <a:r>
              <a:rPr lang="en-US" altLang="zh-CN" sz="2000" b="1"/>
              <a:t>	</a:t>
            </a:r>
            <a:endParaRPr lang="en-US" altLang="zh-CN" sz="2000" b="1" smtClean="0"/>
          </a:p>
          <a:p>
            <a:pPr marL="457200" indent="-457200">
              <a:defRPr/>
            </a:pP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     基于遮挡处理的更新方式，同时也适用于其他方面。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0434960"/>
              </p:ext>
            </p:extLst>
          </p:nvPr>
        </p:nvGraphicFramePr>
        <p:xfrm>
          <a:off x="1219200" y="1905000"/>
          <a:ext cx="4068763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09" name="Equation" r:id="rId4" imgW="2197100" imgH="342900" progId="Equation.DSMT4">
                  <p:embed/>
                </p:oleObj>
              </mc:Choice>
              <mc:Fallback>
                <p:oleObj name="Equation" r:id="rId4" imgW="2197100" imgH="3429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905000"/>
                        <a:ext cx="4068763" cy="63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7091191"/>
              </p:ext>
            </p:extLst>
          </p:nvPr>
        </p:nvGraphicFramePr>
        <p:xfrm>
          <a:off x="1228724" y="3124200"/>
          <a:ext cx="5258191" cy="128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0" name="Equation" r:id="rId6" imgW="3213000" imgH="787320" progId="Equation.DSMT4">
                  <p:embed/>
                </p:oleObj>
              </mc:Choice>
              <mc:Fallback>
                <p:oleObj name="Equation" r:id="rId6" imgW="3213000" imgH="78732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8724" y="3124200"/>
                        <a:ext cx="5258191" cy="1287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979" y="1600200"/>
            <a:ext cx="421250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>
            <a:lum bright="-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658" y="2572707"/>
            <a:ext cx="3796942" cy="3389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6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BB90C4-4832-42B3-8D0E-5805C3A6B217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18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5" name="图片 7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标题 28"/>
          <p:cNvSpPr txBox="1">
            <a:spLocks/>
          </p:cNvSpPr>
          <p:nvPr/>
        </p:nvSpPr>
        <p:spPr bwMode="auto">
          <a:xfrm>
            <a:off x="2971800" y="314322"/>
            <a:ext cx="3657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zh-CN" altLang="en-US" sz="360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总结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978331"/>
            <a:ext cx="8153400" cy="621869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2400" smtClean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遮挡情况带入了模型中，并进行了有效处理</a:t>
            </a:r>
            <a:endParaRPr lang="en-US" altLang="zh-CN" sz="2400" smtClean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lum bright="-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038" y="473075"/>
            <a:ext cx="3618212" cy="5463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724400" y="1422361"/>
            <a:ext cx="42672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smtClean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模型同时也适用于其他情况（光照、背景干扰、运动模糊等）</a:t>
            </a:r>
            <a:endParaRPr lang="en-US" altLang="zh-CN" sz="2000" smtClean="0">
              <a:latin typeface="微软雅黑" pitchFamily="34" charset="-122"/>
              <a:ea typeface="微软雅黑" pitchFamily="34" charset="-122"/>
            </a:endParaRPr>
          </a:p>
          <a:p>
            <a:pPr marL="0" indent="0" eaLnBrk="1" hangingPunct="1">
              <a:buNone/>
            </a:pPr>
            <a:endParaRPr lang="en-US" altLang="zh-CN" sz="2000" smtClean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indent="0" eaLnBrk="1" hangingPunct="1">
              <a:buNone/>
            </a:pPr>
            <a:r>
              <a:rPr lang="zh-CN" altLang="en-US" sz="200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跟踪目标的准确度主要得益于很好地结合了以下两点：</a:t>
            </a:r>
            <a:endParaRPr lang="en-US" altLang="zh-CN" sz="2000" smtClean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indent="0" eaLnBrk="1" hangingPunct="1">
              <a:buNone/>
            </a:pPr>
            <a:r>
              <a:rPr lang="zh-CN" altLang="en-US" sz="200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（</a:t>
            </a:r>
            <a:r>
              <a:rPr lang="en-US" altLang="zh-CN" sz="200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1</a:t>
            </a:r>
            <a:r>
              <a:rPr lang="zh-CN" altLang="en-US" sz="200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）</a:t>
            </a:r>
            <a:r>
              <a:rPr lang="en-US" altLang="zh-CN" sz="200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PCA</a:t>
            </a:r>
            <a:r>
              <a:rPr lang="zh-CN" altLang="en-US" sz="200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子空间是正交不相关的，能很好地对目标进行重建。</a:t>
            </a:r>
            <a:endParaRPr lang="en-US" altLang="zh-CN" sz="2000" smtClean="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cs typeface="Meiryo" pitchFamily="34" charset="-128"/>
            </a:endParaRPr>
          </a:p>
          <a:p>
            <a:pPr marL="0" indent="0" eaLnBrk="1" hangingPunct="1">
              <a:buNone/>
            </a:pPr>
            <a:r>
              <a:rPr lang="zh-CN" altLang="en-US" sz="200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（</a:t>
            </a:r>
            <a:r>
              <a:rPr lang="en-US" altLang="zh-CN" sz="200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2</a:t>
            </a:r>
            <a:r>
              <a:rPr lang="zh-CN" altLang="en-US" sz="200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）</a:t>
            </a:r>
            <a:r>
              <a:rPr lang="en-US" altLang="zh-CN" sz="200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L1-</a:t>
            </a:r>
            <a:r>
              <a:rPr lang="zh-CN" altLang="en-US" sz="200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最小</a:t>
            </a:r>
            <a:r>
              <a:rPr lang="zh-CN" altLang="en-US" sz="20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化将目标系数和琐碎系数分开迭代求解，使得琐碎系数最</a:t>
            </a:r>
            <a:r>
              <a:rPr lang="zh-CN" altLang="en-US" sz="200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稀疏，能够对遮挡情况进行定量的分析。</a:t>
            </a:r>
            <a:endParaRPr lang="en-US" altLang="zh-CN" sz="2000" smtClean="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cs typeface="Meiryo" pitchFamily="34" charset="-128"/>
            </a:endParaRPr>
          </a:p>
        </p:txBody>
      </p:sp>
      <p:sp>
        <p:nvSpPr>
          <p:cNvPr id="19462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8943836-F24B-427F-8EFD-45CB56974B5C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19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图片 7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19698" y="1033979"/>
            <a:ext cx="1771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/>
              <a:t>3</a:t>
            </a:r>
            <a:r>
              <a:rPr lang="zh-CN" altLang="en-US" b="1" smtClean="0"/>
              <a:t>、</a:t>
            </a:r>
            <a:r>
              <a:rPr lang="en-US" altLang="zh-CN" b="1" smtClean="0"/>
              <a:t>Error Term</a:t>
            </a:r>
            <a:endParaRPr lang="zh-CN" altLang="en-US">
              <a:solidFill>
                <a:schemeClr val="tx2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10173" y="316468"/>
            <a:ext cx="3033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mtClean="0"/>
              <a:t>1</a:t>
            </a:r>
            <a:r>
              <a:rPr lang="zh-CN" altLang="en-US" b="1" smtClean="0"/>
              <a:t>、</a:t>
            </a:r>
            <a:r>
              <a:rPr lang="en-US" altLang="zh-CN" b="1" smtClean="0"/>
              <a:t>Observed Image Patch</a:t>
            </a:r>
            <a:endParaRPr lang="zh-CN" altLang="en-US">
              <a:solidFill>
                <a:schemeClr val="tx2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00648" y="664647"/>
            <a:ext cx="2930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mtClean="0"/>
              <a:t>2</a:t>
            </a:r>
            <a:r>
              <a:rPr lang="zh-CN" altLang="en-US" b="1" smtClean="0"/>
              <a:t>、</a:t>
            </a:r>
            <a:r>
              <a:rPr lang="en-US" altLang="zh-CN" b="1" smtClean="0"/>
              <a:t>Reconstruction Patch</a:t>
            </a:r>
            <a:endParaRPr lang="zh-CN" altLang="en-US">
              <a:solidFill>
                <a:schemeClr val="tx2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0" y="163036"/>
            <a:ext cx="1619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/>
              <a:t>1 </a:t>
            </a:r>
            <a:r>
              <a:rPr lang="en-US" altLang="zh-CN" smtClean="0"/>
              <a:t>      </a:t>
            </a:r>
            <a:r>
              <a:rPr lang="en-US" altLang="zh-CN" b="1" smtClean="0"/>
              <a:t>2</a:t>
            </a:r>
            <a:r>
              <a:rPr lang="en-US" altLang="zh-CN" smtClean="0"/>
              <a:t>      </a:t>
            </a:r>
            <a:r>
              <a:rPr lang="en-US" altLang="zh-CN" b="1" smtClean="0"/>
              <a:t>3</a:t>
            </a:r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52400" y="1104900"/>
            <a:ext cx="8229600" cy="46482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问题</a:t>
            </a:r>
            <a:r>
              <a:rPr lang="en-US" altLang="zh-CN" sz="2800" smtClean="0"/>
              <a:t>: </a:t>
            </a:r>
            <a:r>
              <a:rPr lang="zh-CN" altLang="en-US" sz="2800" smtClean="0">
                <a:latin typeface="微软雅黑" pitchFamily="34" charset="-122"/>
                <a:ea typeface="微软雅黑" pitchFamily="34" charset="-122"/>
              </a:rPr>
              <a:t>对视频第一帧中标记出的</a:t>
            </a:r>
            <a:r>
              <a:rPr lang="zh-CN" altLang="en-US" sz="280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任意形状</a:t>
            </a:r>
            <a:r>
              <a:rPr lang="zh-CN" altLang="en-US" sz="2800" smtClean="0">
                <a:latin typeface="微软雅黑" pitchFamily="34" charset="-122"/>
                <a:ea typeface="微软雅黑" pitchFamily="34" charset="-122"/>
              </a:rPr>
              <a:t>物体进行跟踪</a:t>
            </a:r>
            <a:endParaRPr lang="en-US" altLang="zh-CN" sz="280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defRPr/>
            </a:pP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难点</a:t>
            </a:r>
            <a:r>
              <a:rPr lang="en-US" altLang="zh-CN" sz="2800" smtClean="0"/>
              <a:t>: </a:t>
            </a:r>
            <a:r>
              <a:rPr lang="zh-CN" altLang="en-US" sz="2800" smtClean="0">
                <a:latin typeface="微软雅黑" pitchFamily="34" charset="-122"/>
                <a:ea typeface="微软雅黑" pitchFamily="34" charset="-122"/>
              </a:rPr>
              <a:t>先验信息少</a:t>
            </a:r>
            <a:r>
              <a:rPr lang="zh-CN" altLang="en-US" sz="2800" smtClean="0"/>
              <a:t>、</a:t>
            </a:r>
            <a:r>
              <a:rPr lang="zh-CN" altLang="en-US" sz="2800" smtClean="0">
                <a:latin typeface="微软雅黑" pitchFamily="34" charset="-122"/>
                <a:ea typeface="微软雅黑" pitchFamily="34" charset="-122"/>
              </a:rPr>
              <a:t>遮挡、光线、尺度、旋转、位姿变化和背景干扰等等</a:t>
            </a:r>
            <a:endParaRPr lang="en-US" altLang="zh-CN" sz="2800" b="1" smtClean="0">
              <a:latin typeface="微软雅黑" pitchFamily="34" charset="-122"/>
              <a:ea typeface="微软雅黑" pitchFamily="34" charset="-122"/>
            </a:endParaRPr>
          </a:p>
          <a:p>
            <a:pPr marL="0" indent="0" eaLnBrk="1" hangingPunct="1">
              <a:buFont typeface="Arial" charset="0"/>
              <a:buNone/>
              <a:defRPr/>
            </a:pPr>
            <a:endParaRPr lang="en-US" altLang="zh-CN" smtClean="0"/>
          </a:p>
          <a:p>
            <a:pPr marL="0" indent="0" eaLnBrk="1" hangingPunct="1">
              <a:buFont typeface="Arial" charset="0"/>
              <a:buNone/>
              <a:defRPr/>
            </a:pPr>
            <a:endParaRPr lang="en-US" altLang="zh-CN" smtClean="0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580A2-DE5E-40D5-9871-3347BD6FAD84}" type="slidenum">
              <a:rPr lang="en-US" altLang="zh-CN" b="1" smtClean="0">
                <a:latin typeface="微软雅黑" pitchFamily="34" charset="-122"/>
                <a:ea typeface="微软雅黑" pitchFamily="34" charset="-122"/>
              </a:rPr>
              <a:pPr eaLnBrk="1" hangingPunct="1"/>
              <a:t>2</a:t>
            </a:fld>
            <a:endParaRPr lang="en-US" altLang="zh-CN" b="1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76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725" y="3429000"/>
            <a:ext cx="2287588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3429000"/>
            <a:ext cx="23876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313" y="3429000"/>
            <a:ext cx="22479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TextBox 5"/>
          <p:cNvSpPr txBox="1">
            <a:spLocks noChangeArrowheads="1"/>
          </p:cNvSpPr>
          <p:nvPr/>
        </p:nvSpPr>
        <p:spPr bwMode="auto">
          <a:xfrm>
            <a:off x="4151313" y="5219700"/>
            <a:ext cx="704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遮挡</a:t>
            </a:r>
          </a:p>
        </p:txBody>
      </p:sp>
      <p:sp>
        <p:nvSpPr>
          <p:cNvPr id="3080" name="TextBox 11"/>
          <p:cNvSpPr txBox="1">
            <a:spLocks noChangeArrowheads="1"/>
          </p:cNvSpPr>
          <p:nvPr/>
        </p:nvSpPr>
        <p:spPr bwMode="auto">
          <a:xfrm>
            <a:off x="6213475" y="5219700"/>
            <a:ext cx="1169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位姿变化</a:t>
            </a:r>
          </a:p>
        </p:txBody>
      </p:sp>
      <p:sp>
        <p:nvSpPr>
          <p:cNvPr id="3081" name="TextBox 12"/>
          <p:cNvSpPr txBox="1">
            <a:spLocks noChangeArrowheads="1"/>
          </p:cNvSpPr>
          <p:nvPr/>
        </p:nvSpPr>
        <p:spPr bwMode="auto">
          <a:xfrm>
            <a:off x="1384300" y="5219700"/>
            <a:ext cx="1600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标记的第一帧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00438" y="304800"/>
            <a:ext cx="206057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相关背景</a:t>
            </a:r>
          </a:p>
        </p:txBody>
      </p:sp>
      <p:pic>
        <p:nvPicPr>
          <p:cNvPr id="3083" name="Picture 4" descr="跟踪挑战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963" y="3124200"/>
            <a:ext cx="6970712" cy="275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图片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2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8327756-2D14-4B5A-8BC0-66FE259CC1B0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20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3" name="图片 7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Content Placeholder 2"/>
          <p:cNvSpPr>
            <a:spLocks noGrp="1"/>
          </p:cNvSpPr>
          <p:nvPr>
            <p:ph idx="1"/>
          </p:nvPr>
        </p:nvSpPr>
        <p:spPr>
          <a:xfrm>
            <a:off x="6019800" y="2057400"/>
            <a:ext cx="2895600" cy="13716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良好的更新方式，</a:t>
            </a:r>
            <a:endParaRPr lang="en-US" altLang="zh-CN" sz="2000" smtClean="0">
              <a:latin typeface="微软雅黑" pitchFamily="34" charset="-122"/>
              <a:ea typeface="微软雅黑" pitchFamily="34" charset="-122"/>
            </a:endParaRPr>
          </a:p>
          <a:p>
            <a:pPr marL="0" indent="0" eaLnBrk="1" hangingPunct="1">
              <a:buNone/>
            </a:pPr>
            <a:r>
              <a:rPr lang="zh-CN" altLang="en-US" sz="2000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避免了模版偏移（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template drift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）</a:t>
            </a:r>
            <a:endParaRPr lang="en-US" altLang="zh-CN" sz="2000" smtClean="0">
              <a:latin typeface="微软雅黑" pitchFamily="34" charset="-122"/>
              <a:ea typeface="微软雅黑" pitchFamily="34" charset="-122"/>
              <a:cs typeface="Meiryo" pitchFamily="34" charset="-128"/>
            </a:endParaRPr>
          </a:p>
        </p:txBody>
      </p:sp>
      <p:pic>
        <p:nvPicPr>
          <p:cNvPr id="76" name="Picture 2"/>
          <p:cNvPicPr>
            <a:picLocks noChangeAspect="1" noChangeArrowheads="1"/>
          </p:cNvPicPr>
          <p:nvPr/>
        </p:nvPicPr>
        <p:blipFill>
          <a:blip r:embed="rId3">
            <a:lum bright="-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48" y="152400"/>
            <a:ext cx="5210637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66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D6B9317-5E7B-410F-8388-C4A1F6FDA386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21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3" name="图片 7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标题 28"/>
          <p:cNvSpPr txBox="1">
            <a:spLocks/>
          </p:cNvSpPr>
          <p:nvPr/>
        </p:nvSpPr>
        <p:spPr bwMode="auto">
          <a:xfrm>
            <a:off x="2971800" y="314322"/>
            <a:ext cx="3657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zh-CN" altLang="en-US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实验结果演示</a:t>
            </a:r>
            <a:endParaRPr lang="zh-CN" altLang="en-US" sz="360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063108"/>
            <a:ext cx="70104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smtClean="0">
                <a:latin typeface="+mn-lt"/>
                <a:ea typeface="Meiryo" pitchFamily="34" charset="-128"/>
                <a:cs typeface="Meiryo" pitchFamily="34" charset="-128"/>
              </a:rPr>
              <a:t>Demo:</a:t>
            </a:r>
          </a:p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  </a:t>
            </a:r>
            <a:r>
              <a:rPr lang="en-US" altLang="zh-CN" sz="2400" b="1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1.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  <a:cs typeface="Meiryo" pitchFamily="34" charset="-128"/>
                <a:hlinkClick r:id="rId3" action="ppaction://hlinkfile"/>
              </a:rPr>
              <a:t>动态</a:t>
            </a:r>
            <a:r>
              <a:rPr lang="zh-CN" altLang="en-US" sz="2400" b="1" smtClean="0">
                <a:latin typeface="+mn-lt"/>
                <a:ea typeface="Meiryo" pitchFamily="34" charset="-128"/>
                <a:cs typeface="Meiryo" pitchFamily="34" charset="-128"/>
                <a:hlinkClick r:id="rId3" action="ppaction://hlinkfile"/>
              </a:rPr>
              <a:t>背景</a:t>
            </a:r>
            <a:r>
              <a:rPr lang="en-US" altLang="zh-CN" sz="2400" b="1" smtClean="0">
                <a:latin typeface="+mn-lt"/>
                <a:ea typeface="Meiryo" pitchFamily="34" charset="-128"/>
                <a:cs typeface="Meiryo" pitchFamily="34" charset="-128"/>
                <a:hlinkClick r:id="rId3" action="ppaction://hlinkfile"/>
              </a:rPr>
              <a:t>+</a:t>
            </a:r>
            <a:r>
              <a:rPr lang="zh-CN" altLang="en-US" sz="2400" b="1" smtClean="0">
                <a:latin typeface="+mn-lt"/>
                <a:ea typeface="Meiryo" pitchFamily="34" charset="-128"/>
                <a:cs typeface="Meiryo" pitchFamily="34" charset="-128"/>
                <a:hlinkClick r:id="rId3" action="ppaction://hlinkfile"/>
              </a:rPr>
              <a:t>尺度</a:t>
            </a:r>
            <a:endParaRPr lang="en-US" altLang="zh-CN" sz="2400" b="1">
              <a:latin typeface="Meiryo" pitchFamily="34" charset="-128"/>
              <a:ea typeface="Meiryo" pitchFamily="34" charset="-128"/>
              <a:cs typeface="Meiryo" pitchFamily="34" charset="-128"/>
            </a:endParaRPr>
          </a:p>
          <a:p>
            <a:endParaRPr lang="en-US" altLang="zh-CN" sz="2800" b="1">
              <a:latin typeface="+mn-lt"/>
              <a:ea typeface="Meiryo" pitchFamily="34" charset="-128"/>
              <a:cs typeface="Meiryo" pitchFamily="34" charset="-128"/>
            </a:endParaRPr>
          </a:p>
          <a:p>
            <a:endParaRPr lang="en-US" altLang="zh-CN" sz="2800" b="1" smtClean="0">
              <a:latin typeface="+mn-lt"/>
              <a:ea typeface="Meiryo" pitchFamily="34" charset="-128"/>
              <a:cs typeface="Meiryo" pitchFamily="34" charset="-128"/>
            </a:endParaRPr>
          </a:p>
          <a:p>
            <a:endParaRPr lang="en-US" altLang="zh-CN" sz="2800" b="1">
              <a:latin typeface="+mn-lt"/>
              <a:ea typeface="Meiryo" pitchFamily="34" charset="-128"/>
              <a:cs typeface="Meiryo" pitchFamily="34" charset="-128"/>
            </a:endParaRPr>
          </a:p>
          <a:p>
            <a:endParaRPr lang="en-US" altLang="zh-CN" sz="2800" b="1" smtClean="0">
              <a:latin typeface="+mn-lt"/>
              <a:ea typeface="Meiryo" pitchFamily="34" charset="-128"/>
              <a:cs typeface="Meiryo" pitchFamily="34" charset="-128"/>
            </a:endParaRPr>
          </a:p>
          <a:p>
            <a:endParaRPr lang="en-US" altLang="zh-CN" sz="2800" b="1">
              <a:latin typeface="+mn-lt"/>
              <a:ea typeface="Meiryo" pitchFamily="34" charset="-128"/>
              <a:cs typeface="Meiryo" pitchFamily="34" charset="-128"/>
            </a:endParaRPr>
          </a:p>
          <a:p>
            <a:endParaRPr lang="en-US" altLang="zh-CN" sz="2800" b="1" smtClean="0">
              <a:latin typeface="+mn-lt"/>
              <a:ea typeface="Meiryo" pitchFamily="34" charset="-128"/>
              <a:cs typeface="Meiryo" pitchFamily="34" charset="-128"/>
            </a:endParaRPr>
          </a:p>
          <a:p>
            <a:endParaRPr lang="en-US" altLang="zh-CN" sz="2800" b="1">
              <a:latin typeface="+mn-lt"/>
              <a:ea typeface="Meiryo" pitchFamily="34" charset="-128"/>
              <a:cs typeface="Meiryo" pitchFamily="34" charset="-128"/>
            </a:endParaRPr>
          </a:p>
          <a:p>
            <a:endParaRPr lang="en-US" altLang="zh-CN" sz="2800" b="1" smtClean="0">
              <a:latin typeface="+mn-lt"/>
              <a:ea typeface="Meiryo" pitchFamily="34" charset="-128"/>
              <a:cs typeface="Meiryo" pitchFamily="34" charset="-128"/>
            </a:endParaRPr>
          </a:p>
          <a:p>
            <a:endParaRPr lang="zh-CN" altLang="en-US" sz="2800" b="1">
              <a:latin typeface="+mn-lt"/>
              <a:ea typeface="Meiryo" pitchFamily="34" charset="-128"/>
              <a:cs typeface="Meiryo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62500" y="1447800"/>
            <a:ext cx="3162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smtClean="0">
                <a:latin typeface="+mn-lt"/>
                <a:ea typeface="微软雅黑" pitchFamily="34" charset="-122"/>
                <a:hlinkClick r:id="rId4" action="ppaction://hlinkfile"/>
              </a:rPr>
              <a:t>2.Occlusion</a:t>
            </a:r>
            <a:r>
              <a:rPr lang="zh-CN" altLang="en-US" sz="2800" b="1" smtClean="0">
                <a:latin typeface="微软雅黑" pitchFamily="34" charset="-122"/>
                <a:ea typeface="微软雅黑" pitchFamily="34" charset="-122"/>
                <a:hlinkClick r:id="rId4" action="ppaction://hlinkfile"/>
              </a:rPr>
              <a:t>测试集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91075" y="28194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  <a:hlinkClick r:id="rId5" action="ppaction://hlinkfile" tooltip="Singer"/>
              </a:rPr>
              <a:t>强光干扰</a:t>
            </a:r>
            <a:r>
              <a:rPr lang="en-US" altLang="zh-CN" sz="2400" b="1" smtClean="0">
                <a:latin typeface="微软雅黑" pitchFamily="34" charset="-122"/>
                <a:ea typeface="微软雅黑" pitchFamily="34" charset="-122"/>
                <a:hlinkClick r:id="rId5" action="ppaction://hlinkfile" tooltip="Singer"/>
              </a:rPr>
              <a:t>+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  <a:hlinkClick r:id="rId5" action="ppaction://hlinkfile" tooltip="Singer"/>
              </a:rPr>
              <a:t>尺度</a:t>
            </a:r>
            <a:endParaRPr lang="zh-CN" altLang="en-US" sz="2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28575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  <a:hlinkClick r:id="rId6" action="ppaction://hlinkfile"/>
              </a:rPr>
              <a:t>遮挡</a:t>
            </a:r>
            <a:r>
              <a:rPr lang="en-US" altLang="zh-CN" sz="2400" b="1" smtClean="0">
                <a:latin typeface="微软雅黑" pitchFamily="34" charset="-122"/>
                <a:ea typeface="微软雅黑" pitchFamily="34" charset="-122"/>
                <a:hlinkClick r:id="rId6" action="ppaction://hlinkfile"/>
              </a:rPr>
              <a:t>+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  <a:hlinkClick r:id="rId6" action="ppaction://hlinkfile"/>
              </a:rPr>
              <a:t>旋转</a:t>
            </a:r>
            <a:endParaRPr lang="zh-CN" altLang="en-US" sz="2400" b="1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343900" cy="2286000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1800" smtClean="0"/>
              <a:t>[1] </a:t>
            </a:r>
            <a:r>
              <a:rPr lang="zh-CN" altLang="en-US" sz="1800" smtClean="0">
                <a:latin typeface="微软雅黑" pitchFamily="34" charset="-122"/>
                <a:ea typeface="微软雅黑" pitchFamily="34" charset="-122"/>
              </a:rPr>
              <a:t>（本文）</a:t>
            </a:r>
            <a:r>
              <a:rPr lang="en-US" altLang="zh-CN" sz="1800" smtClean="0"/>
              <a:t>Dong Wang, Huchuan Lu, Minghsuan Yang, </a:t>
            </a:r>
            <a:r>
              <a:rPr lang="en-US" altLang="zh-CN" sz="1800" u="sng" smtClean="0">
                <a:solidFill>
                  <a:schemeClr val="accent2"/>
                </a:solidFill>
              </a:rPr>
              <a:t>Online Object Tracking with Sparse Prototypes</a:t>
            </a:r>
            <a:r>
              <a:rPr lang="en-US" altLang="zh-CN" sz="1800" smtClean="0"/>
              <a:t>, IEEE Transaction On Image Processing. </a:t>
            </a:r>
            <a:r>
              <a:rPr lang="en-US" altLang="zh-CN" sz="1600" smtClean="0">
                <a:effectLst/>
                <a:hlinkClick r:id="rId2"/>
              </a:rPr>
              <a:t>DOI:10.1109/TIP.2012.2202677</a:t>
            </a:r>
            <a:endParaRPr lang="en-US" altLang="zh-CN" sz="1600" smtClean="0">
              <a:effectLst/>
            </a:endParaRPr>
          </a:p>
          <a:p>
            <a:pPr marL="0" indent="0">
              <a:buNone/>
            </a:pPr>
            <a:r>
              <a:rPr lang="en-US" altLang="zh-CN" sz="1800" smtClean="0">
                <a:solidFill>
                  <a:schemeClr val="accent2"/>
                </a:solidFill>
              </a:rPr>
              <a:t>Project Site</a:t>
            </a:r>
            <a:r>
              <a:rPr lang="en-US" altLang="zh-CN" sz="1800" smtClean="0"/>
              <a:t>:</a:t>
            </a:r>
            <a:r>
              <a:rPr lang="en-US" altLang="zh-CN" sz="1800" smtClean="0">
                <a:hlinkClick r:id="rId3"/>
              </a:rPr>
              <a:t>http://ice.dlut.edu.cn/lu/Project/TIP12-SP/TIP12-SP.htm</a:t>
            </a:r>
            <a:r>
              <a:rPr lang="en-US" altLang="zh-CN" sz="1800"/>
              <a:t>.</a:t>
            </a:r>
            <a:endParaRPr lang="en-US" altLang="zh-CN" sz="1800" smtClean="0"/>
          </a:p>
          <a:p>
            <a:pPr marL="0" indent="0">
              <a:buNone/>
            </a:pPr>
            <a:r>
              <a:rPr lang="en-US" altLang="zh-CN" sz="1800" smtClean="0"/>
              <a:t>[2]</a:t>
            </a:r>
            <a:r>
              <a:rPr lang="en-US" altLang="zh-CN" sz="1800" b="0" i="0" u="none" strike="noStrike" baseline="0" smtClean="0"/>
              <a:t> D. Ross, J. Lim, R.-S. Lin, and M.-H. Yang. </a:t>
            </a:r>
            <a:r>
              <a:rPr lang="en-US" altLang="zh-CN" sz="1800" b="0" i="0" u="sng" strike="noStrike" baseline="0" smtClean="0"/>
              <a:t>Incremental learning for robust visual tracking</a:t>
            </a:r>
            <a:r>
              <a:rPr lang="en-US" altLang="zh-CN" sz="1800" b="0" i="0" u="none" strike="noStrike" baseline="0" smtClean="0"/>
              <a:t>. International Journal of Computer Vision, 77(1-3):125–141, 2008.</a:t>
            </a:r>
            <a:endParaRPr lang="en-US" altLang="zh-CN" sz="1800" smtClean="0"/>
          </a:p>
          <a:p>
            <a:pPr marL="0" indent="0">
              <a:buNone/>
            </a:pPr>
            <a:r>
              <a:rPr lang="en-US" altLang="zh-CN" sz="1800" smtClean="0"/>
              <a:t>[3]</a:t>
            </a:r>
            <a:r>
              <a:rPr lang="en-US" altLang="zh-CN" sz="1800" b="0" i="0" u="none" strike="noStrike" baseline="0" smtClean="0">
                <a:latin typeface="NimbusRomNo9L-Regu"/>
              </a:rPr>
              <a:t> </a:t>
            </a:r>
            <a:r>
              <a:rPr lang="en-US" altLang="zh-CN" sz="1800" b="0" i="0" u="none" strike="noStrike" baseline="0" smtClean="0"/>
              <a:t>X. Mei and H. Ling. </a:t>
            </a:r>
            <a:r>
              <a:rPr lang="en-US" altLang="zh-CN" sz="1800" b="0" i="0" u="sng" strike="noStrike" baseline="0" smtClean="0"/>
              <a:t>Robust visual tracking using L1 minimization</a:t>
            </a:r>
            <a:r>
              <a:rPr lang="en-US" altLang="zh-CN" sz="1800" b="0" i="0" u="none" strike="noStrike" baseline="0" smtClean="0"/>
              <a:t>. In Proceedings of the IEEE International Conference on Computer Vision,pages 1436–1443, 2009.</a:t>
            </a:r>
            <a:endParaRPr lang="en-US" altLang="zh-CN" sz="1800" smtClean="0"/>
          </a:p>
        </p:txBody>
      </p:sp>
      <p:sp>
        <p:nvSpPr>
          <p:cNvPr id="22532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681694-FA83-4EB5-9FE6-150E03C5FD69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22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7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标题 28"/>
          <p:cNvSpPr txBox="1">
            <a:spLocks noGrp="1"/>
          </p:cNvSpPr>
          <p:nvPr>
            <p:ph type="title"/>
          </p:nvPr>
        </p:nvSpPr>
        <p:spPr bwMode="auto">
          <a:xfrm>
            <a:off x="457200" y="522972"/>
            <a:ext cx="8229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zh-CN" altLang="en-US" sz="360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参考文献</a:t>
            </a:r>
          </a:p>
        </p:txBody>
      </p:sp>
    </p:spTree>
    <p:extLst>
      <p:ext uri="{BB962C8B-B14F-4D97-AF65-F5344CB8AC3E}">
        <p14:creationId xmlns:p14="http://schemas.microsoft.com/office/powerpoint/2010/main" val="94346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681694-FA83-4EB5-9FE6-150E03C5FD69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23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7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标题 28"/>
          <p:cNvSpPr txBox="1">
            <a:spLocks noGrp="1"/>
          </p:cNvSpPr>
          <p:nvPr>
            <p:ph type="title"/>
          </p:nvPr>
        </p:nvSpPr>
        <p:spPr bwMode="auto">
          <a:xfrm>
            <a:off x="1219200" y="241082"/>
            <a:ext cx="7391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zh-CN" altLang="en-US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附录一：</a:t>
            </a:r>
            <a:r>
              <a:rPr lang="en-US" altLang="zh-CN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PCA</a:t>
            </a:r>
            <a:r>
              <a:rPr lang="zh-CN" altLang="en-US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特征子空间</a:t>
            </a:r>
            <a:endParaRPr lang="zh-CN" altLang="en-US" sz="360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600200" y="898526"/>
            <a:ext cx="5558755" cy="1104900"/>
            <a:chOff x="1143000" y="849313"/>
            <a:chExt cx="5558755" cy="1104900"/>
          </a:xfrm>
        </p:grpSpPr>
        <p:pic>
          <p:nvPicPr>
            <p:cNvPr id="2150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887413"/>
              <a:ext cx="809625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50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0" y="887413"/>
              <a:ext cx="752475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508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800" y="860426"/>
              <a:ext cx="807578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509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53124" y="849313"/>
              <a:ext cx="748631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/>
                <p:cNvSpPr txBox="1"/>
                <p:nvPr/>
              </p:nvSpPr>
              <p:spPr>
                <a:xfrm>
                  <a:off x="3200400" y="889685"/>
                  <a:ext cx="1510350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3600" b="1" i="0" smtClean="0">
                            <a:latin typeface="Cambria Math"/>
                          </a:rPr>
                          <m:t>………</m:t>
                        </m:r>
                      </m:oMath>
                    </m:oMathPara>
                  </a14:m>
                  <a:endParaRPr lang="zh-CN" altLang="en-US" sz="3600" b="1"/>
                </a:p>
              </p:txBody>
            </p:sp>
          </mc:Choice>
          <mc:Fallback xmlns="">
            <p:sp>
              <p:nvSpPr>
                <p:cNvPr id="2" name="TextBox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00400" y="889685"/>
                  <a:ext cx="1510350" cy="646331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891225" y="2276475"/>
                <a:ext cx="7639050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（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1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）写成训练样本矩阵                                       </a:t>
                </a:r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>
                    <a:latin typeface="微软雅黑" pitchFamily="34" charset="-122"/>
                    <a:ea typeface="微软雅黑" pitchFamily="34" charset="-122"/>
                  </a:rPr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是由第  个图像的灰度矩阵归一化后，并进行矩阵向量化得到的向量。</a:t>
                </a:r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（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2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）计算差值向量：                                ， 其中                                </a:t>
                </a:r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构建协方差矩阵</a:t>
                </a:r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  <a:p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通过奇异值分解（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SVD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），求得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C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的特征值和特征向量，选取前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K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个贡献率最大的特征值及其对应的特征向量，构成特征空间</a:t>
                </a:r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  <a:p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225" y="2276475"/>
                <a:ext cx="7639050" cy="2308324"/>
              </a:xfrm>
              <a:prstGeom prst="rect">
                <a:avLst/>
              </a:prstGeom>
              <a:blipFill rotWithShape="1">
                <a:blip r:embed="rId9"/>
                <a:stretch>
                  <a:fillRect l="-638" t="-1319" r="-36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3880791"/>
              </p:ext>
            </p:extLst>
          </p:nvPr>
        </p:nvGraphicFramePr>
        <p:xfrm>
          <a:off x="3457885" y="2228850"/>
          <a:ext cx="2495239" cy="4630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6" name="Equation" r:id="rId10" imgW="1231560" imgH="228600" progId="Equation.DSMT4">
                  <p:embed/>
                </p:oleObj>
              </mc:Choice>
              <mc:Fallback>
                <p:oleObj name="Equation" r:id="rId10" imgW="12315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457885" y="2228850"/>
                        <a:ext cx="2495239" cy="4630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7155142"/>
              </p:ext>
            </p:extLst>
          </p:nvPr>
        </p:nvGraphicFramePr>
        <p:xfrm>
          <a:off x="2362200" y="2590800"/>
          <a:ext cx="96679" cy="3514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7" name="Equation" r:id="rId12" imgW="88560" imgH="164880" progId="Equation.DSMT4">
                  <p:embed/>
                </p:oleObj>
              </mc:Choice>
              <mc:Fallback>
                <p:oleObj name="Equation" r:id="rId12" imgW="8856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362200" y="2590800"/>
                        <a:ext cx="96679" cy="3514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3705720"/>
              </p:ext>
            </p:extLst>
          </p:nvPr>
        </p:nvGraphicFramePr>
        <p:xfrm>
          <a:off x="3152775" y="2895600"/>
          <a:ext cx="2297112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8" name="Equation" r:id="rId14" imgW="1346040" imgH="228600" progId="Equation.DSMT4">
                  <p:embed/>
                </p:oleObj>
              </mc:Choice>
              <mc:Fallback>
                <p:oleObj name="Equation" r:id="rId14" imgW="13460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152775" y="2895600"/>
                        <a:ext cx="2297112" cy="390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1543559"/>
              </p:ext>
            </p:extLst>
          </p:nvPr>
        </p:nvGraphicFramePr>
        <p:xfrm>
          <a:off x="6172200" y="2819400"/>
          <a:ext cx="163381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9" name="Equation" r:id="rId16" imgW="1028520" imgH="431640" progId="Equation.DSMT4">
                  <p:embed/>
                </p:oleObj>
              </mc:Choice>
              <mc:Fallback>
                <p:oleObj name="Equation" r:id="rId16" imgW="102852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6172200" y="2819400"/>
                        <a:ext cx="1633817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682120"/>
              </p:ext>
            </p:extLst>
          </p:nvPr>
        </p:nvGraphicFramePr>
        <p:xfrm>
          <a:off x="2681287" y="3124200"/>
          <a:ext cx="1120876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0" name="Equation" r:id="rId18" imgW="723600" imgH="393480" progId="Equation.DSMT4">
                  <p:embed/>
                </p:oleObj>
              </mc:Choice>
              <mc:Fallback>
                <p:oleObj name="Equation" r:id="rId18" imgW="7236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681287" y="3124200"/>
                        <a:ext cx="1120876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1944494"/>
              </p:ext>
            </p:extLst>
          </p:nvPr>
        </p:nvGraphicFramePr>
        <p:xfrm>
          <a:off x="3352801" y="4191000"/>
          <a:ext cx="2133600" cy="4939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1" name="Equation" r:id="rId20" imgW="1333440" imgH="228600" progId="Equation.DSMT4">
                  <p:embed/>
                </p:oleObj>
              </mc:Choice>
              <mc:Fallback>
                <p:oleObj name="Equation" r:id="rId20" imgW="13334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3352801" y="4191000"/>
                        <a:ext cx="2133600" cy="4939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521" name="Picture 17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724400"/>
            <a:ext cx="3200400" cy="91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637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页脚占位符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zh-CN" sz="1200">
                <a:solidFill>
                  <a:schemeClr val="bg2"/>
                </a:solidFill>
                <a:latin typeface="Tahoma" pitchFamily="34" charset="0"/>
              </a:rPr>
              <a:t>MMSE Estimation for Sparse                                      Representation Modeling</a:t>
            </a:r>
          </a:p>
          <a:p>
            <a:pPr eaLnBrk="1" hangingPunct="1"/>
            <a:r>
              <a:rPr lang="en-US" altLang="zh-CN" sz="1200">
                <a:solidFill>
                  <a:schemeClr val="bg2"/>
                </a:solidFill>
                <a:latin typeface="Tahoma" pitchFamily="34" charset="0"/>
              </a:rPr>
              <a:t>By: Michael Elad</a:t>
            </a:r>
          </a:p>
        </p:txBody>
      </p:sp>
      <p:sp>
        <p:nvSpPr>
          <p:cNvPr id="22531" name="灯片编号占位符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4C0FB85-D9C3-4DFF-9CCA-442717309297}" type="slidenum">
              <a:rPr lang="he-IL" altLang="zh-CN" sz="1200">
                <a:solidFill>
                  <a:schemeClr val="bg1"/>
                </a:solidFill>
                <a:latin typeface="Tahoma" pitchFamily="34" charset="0"/>
              </a:rPr>
              <a:pPr eaLnBrk="1" hangingPunct="1"/>
              <a:t>24</a:t>
            </a:fld>
            <a:endParaRPr lang="en-US" altLang="zh-CN" sz="1200">
              <a:solidFill>
                <a:schemeClr val="bg1"/>
              </a:solidFill>
              <a:latin typeface="Tahoma" pitchFamily="34" charset="0"/>
              <a:ea typeface="宋体" charset="-122"/>
            </a:endParaRPr>
          </a:p>
        </p:txBody>
      </p:sp>
      <p:sp>
        <p:nvSpPr>
          <p:cNvPr id="22532" name="Line 2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3" name="Rectangle 3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altLang="zh-CN" sz="3600" b="1">
                <a:solidFill>
                  <a:schemeClr val="bg1"/>
                </a:solidFill>
                <a:latin typeface="Tahoma" pitchFamily="34" charset="0"/>
                <a:ea typeface="宋体" charset="-122"/>
              </a:rPr>
              <a:t>   </a:t>
            </a:r>
            <a:r>
              <a: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稀疏表示模型</a:t>
            </a:r>
            <a:endParaRPr lang="en-US" altLang="zh-CN" sz="3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34" name="Rectangle 4"/>
          <p:cNvSpPr>
            <a:spLocks noChangeArrowheads="1"/>
          </p:cNvSpPr>
          <p:nvPr/>
        </p:nvSpPr>
        <p:spPr bwMode="auto">
          <a:xfrm>
            <a:off x="152400" y="1679575"/>
            <a:ext cx="4532313" cy="4208463"/>
          </a:xfrm>
          <a:prstGeom prst="rect">
            <a:avLst/>
          </a:prstGeom>
          <a:solidFill>
            <a:srgbClr val="5F5F5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5F5F5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2535" name="Text Box 5"/>
          <p:cNvSpPr txBox="1">
            <a:spLocks noChangeArrowheads="1"/>
          </p:cNvSpPr>
          <p:nvPr/>
        </p:nvSpPr>
        <p:spPr bwMode="auto">
          <a:xfrm>
            <a:off x="3130550" y="1403350"/>
            <a:ext cx="182721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8000" b="1">
                <a:solidFill>
                  <a:srgbClr val="FFFF00"/>
                </a:solidFill>
                <a:latin typeface="Monotype Corsiva" pitchFamily="66" charset="0"/>
                <a:ea typeface="宋体" charset="-122"/>
                <a:cs typeface="FrankRuehl" pitchFamily="2" charset="-79"/>
                <a:sym typeface="Symbol" pitchFamily="18" charset="2"/>
              </a:rPr>
              <a:t>M</a:t>
            </a:r>
          </a:p>
        </p:txBody>
      </p:sp>
      <p:sp>
        <p:nvSpPr>
          <p:cNvPr id="22536" name="Line 6"/>
          <p:cNvSpPr>
            <a:spLocks noChangeShapeType="1"/>
          </p:cNvSpPr>
          <p:nvPr/>
        </p:nvSpPr>
        <p:spPr bwMode="auto">
          <a:xfrm>
            <a:off x="2235200" y="1547813"/>
            <a:ext cx="273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22537" name="Rectangle 7"/>
          <p:cNvSpPr>
            <a:spLocks noChangeArrowheads="1"/>
          </p:cNvSpPr>
          <p:nvPr/>
        </p:nvSpPr>
        <p:spPr bwMode="auto">
          <a:xfrm>
            <a:off x="2298700" y="1431925"/>
            <a:ext cx="177800" cy="96838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00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charset="-122"/>
            </a:endParaRPr>
          </a:p>
        </p:txBody>
      </p:sp>
      <p:grpSp>
        <p:nvGrpSpPr>
          <p:cNvPr id="438280" name="Group 8"/>
          <p:cNvGrpSpPr>
            <a:grpSpLocks/>
          </p:cNvGrpSpPr>
          <p:nvPr/>
        </p:nvGrpSpPr>
        <p:grpSpPr bwMode="auto">
          <a:xfrm>
            <a:off x="161925" y="1182688"/>
            <a:ext cx="8982076" cy="4151312"/>
            <a:chOff x="80" y="745"/>
            <a:chExt cx="5658" cy="2615"/>
          </a:xfrm>
        </p:grpSpPr>
        <p:grpSp>
          <p:nvGrpSpPr>
            <p:cNvPr id="22606" name="Group 9"/>
            <p:cNvGrpSpPr>
              <a:grpSpLocks/>
            </p:cNvGrpSpPr>
            <p:nvPr/>
          </p:nvGrpSpPr>
          <p:grpSpPr bwMode="auto">
            <a:xfrm>
              <a:off x="80" y="1336"/>
              <a:ext cx="1913" cy="2024"/>
              <a:chOff x="80" y="1336"/>
              <a:chExt cx="1913" cy="2024"/>
            </a:xfrm>
          </p:grpSpPr>
          <p:grpSp>
            <p:nvGrpSpPr>
              <p:cNvPr id="22608" name="Group 10"/>
              <p:cNvGrpSpPr>
                <a:grpSpLocks/>
              </p:cNvGrpSpPr>
              <p:nvPr/>
            </p:nvGrpSpPr>
            <p:grpSpPr bwMode="auto">
              <a:xfrm>
                <a:off x="435" y="1336"/>
                <a:ext cx="1501" cy="231"/>
                <a:chOff x="1105" y="2479"/>
                <a:chExt cx="1501" cy="231"/>
              </a:xfrm>
            </p:grpSpPr>
            <p:sp>
              <p:nvSpPr>
                <p:cNvPr id="22657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740" y="2479"/>
                  <a:ext cx="301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altLang="zh-CN" sz="1800">
                      <a:solidFill>
                        <a:schemeClr val="bg1"/>
                      </a:solidFill>
                      <a:latin typeface="Tahoma" pitchFamily="34" charset="0"/>
                      <a:ea typeface="宋体" charset="-122"/>
                    </a:rPr>
                    <a:t>K</a:t>
                  </a:r>
                </a:p>
              </p:txBody>
            </p:sp>
            <p:sp>
              <p:nvSpPr>
                <p:cNvPr id="22658" name="Line 12"/>
                <p:cNvSpPr>
                  <a:spLocks noChangeShapeType="1"/>
                </p:cNvSpPr>
                <p:nvPr/>
              </p:nvSpPr>
              <p:spPr bwMode="auto">
                <a:xfrm>
                  <a:off x="1105" y="2681"/>
                  <a:ext cx="1501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 type="triangl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2609" name="Line 13"/>
              <p:cNvSpPr>
                <a:spLocks noChangeShapeType="1"/>
              </p:cNvSpPr>
              <p:nvPr/>
            </p:nvSpPr>
            <p:spPr bwMode="auto">
              <a:xfrm>
                <a:off x="263" y="1620"/>
                <a:ext cx="0" cy="841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0" name="Text Box 14"/>
              <p:cNvSpPr txBox="1">
                <a:spLocks noChangeArrowheads="1"/>
              </p:cNvSpPr>
              <p:nvPr/>
            </p:nvSpPr>
            <p:spPr bwMode="auto">
              <a:xfrm>
                <a:off x="80" y="1927"/>
                <a:ext cx="445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zh-CN" sz="1800">
                    <a:solidFill>
                      <a:schemeClr val="bg1"/>
                    </a:solidFill>
                    <a:latin typeface="Tahoma" pitchFamily="34" charset="0"/>
                    <a:ea typeface="宋体" charset="-122"/>
                  </a:rPr>
                  <a:t>N</a:t>
                </a:r>
              </a:p>
            </p:txBody>
          </p:sp>
          <p:sp>
            <p:nvSpPr>
              <p:cNvPr id="22611" name="AutoShape 15"/>
              <p:cNvSpPr>
                <a:spLocks noChangeArrowheads="1"/>
              </p:cNvSpPr>
              <p:nvPr/>
            </p:nvSpPr>
            <p:spPr bwMode="auto">
              <a:xfrm>
                <a:off x="393" y="1617"/>
                <a:ext cx="1600" cy="856"/>
              </a:xfrm>
              <a:prstGeom prst="bracketPair">
                <a:avLst>
                  <a:gd name="adj" fmla="val 4463"/>
                </a:avLst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graphicFrame>
            <p:nvGraphicFramePr>
              <p:cNvPr id="22612" name="Object 16"/>
              <p:cNvGraphicFramePr>
                <a:graphicFrameLocks noChangeAspect="1"/>
              </p:cNvGraphicFramePr>
              <p:nvPr/>
            </p:nvGraphicFramePr>
            <p:xfrm>
              <a:off x="839" y="2598"/>
              <a:ext cx="696" cy="7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74" name="משוואה" r:id="rId3" imgW="142736" imgH="152248" progId="Equation.3">
                      <p:embed/>
                    </p:oleObj>
                  </mc:Choice>
                  <mc:Fallback>
                    <p:oleObj name="משוואה" r:id="rId3" imgW="142736" imgH="152248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39" y="2598"/>
                            <a:ext cx="696" cy="76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22613" name="Group 17"/>
              <p:cNvGrpSpPr>
                <a:grpSpLocks/>
              </p:cNvGrpSpPr>
              <p:nvPr/>
            </p:nvGrpSpPr>
            <p:grpSpPr bwMode="auto">
              <a:xfrm>
                <a:off x="435" y="1622"/>
                <a:ext cx="1501" cy="849"/>
                <a:chOff x="895" y="1132"/>
                <a:chExt cx="1501" cy="849"/>
              </a:xfrm>
            </p:grpSpPr>
            <p:sp>
              <p:nvSpPr>
                <p:cNvPr id="22615" name="Rectangle 18"/>
                <p:cNvSpPr>
                  <a:spLocks noChangeArrowheads="1"/>
                </p:cNvSpPr>
                <p:nvPr/>
              </p:nvSpPr>
              <p:spPr bwMode="auto">
                <a:xfrm>
                  <a:off x="895" y="1132"/>
                  <a:ext cx="56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16" name="Rectangle 19"/>
                <p:cNvSpPr>
                  <a:spLocks noChangeArrowheads="1"/>
                </p:cNvSpPr>
                <p:nvPr/>
              </p:nvSpPr>
              <p:spPr bwMode="auto">
                <a:xfrm>
                  <a:off x="951" y="1132"/>
                  <a:ext cx="55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17" name="Rectangle 20"/>
                <p:cNvSpPr>
                  <a:spLocks noChangeArrowheads="1"/>
                </p:cNvSpPr>
                <p:nvPr/>
              </p:nvSpPr>
              <p:spPr bwMode="auto">
                <a:xfrm>
                  <a:off x="1006" y="1132"/>
                  <a:ext cx="55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18" name="Rectangle 21"/>
                <p:cNvSpPr>
                  <a:spLocks noChangeArrowheads="1"/>
                </p:cNvSpPr>
                <p:nvPr/>
              </p:nvSpPr>
              <p:spPr bwMode="auto">
                <a:xfrm>
                  <a:off x="1061" y="1132"/>
                  <a:ext cx="56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19" name="Rectangle 22"/>
                <p:cNvSpPr>
                  <a:spLocks noChangeArrowheads="1"/>
                </p:cNvSpPr>
                <p:nvPr/>
              </p:nvSpPr>
              <p:spPr bwMode="auto">
                <a:xfrm>
                  <a:off x="1117" y="1132"/>
                  <a:ext cx="56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20" name="Rectangle 23"/>
                <p:cNvSpPr>
                  <a:spLocks noChangeArrowheads="1"/>
                </p:cNvSpPr>
                <p:nvPr/>
              </p:nvSpPr>
              <p:spPr bwMode="auto">
                <a:xfrm>
                  <a:off x="1173" y="1132"/>
                  <a:ext cx="55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21" name="Rectangle 24"/>
                <p:cNvSpPr>
                  <a:spLocks noChangeArrowheads="1"/>
                </p:cNvSpPr>
                <p:nvPr/>
              </p:nvSpPr>
              <p:spPr bwMode="auto">
                <a:xfrm>
                  <a:off x="1228" y="1132"/>
                  <a:ext cx="56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22" name="Rectangle 25"/>
                <p:cNvSpPr>
                  <a:spLocks noChangeArrowheads="1"/>
                </p:cNvSpPr>
                <p:nvPr/>
              </p:nvSpPr>
              <p:spPr bwMode="auto">
                <a:xfrm>
                  <a:off x="1284" y="1132"/>
                  <a:ext cx="56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23" name="Rectangle 26"/>
                <p:cNvSpPr>
                  <a:spLocks noChangeArrowheads="1"/>
                </p:cNvSpPr>
                <p:nvPr/>
              </p:nvSpPr>
              <p:spPr bwMode="auto">
                <a:xfrm>
                  <a:off x="1340" y="1132"/>
                  <a:ext cx="55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24" name="Rectangle 27"/>
                <p:cNvSpPr>
                  <a:spLocks noChangeArrowheads="1"/>
                </p:cNvSpPr>
                <p:nvPr/>
              </p:nvSpPr>
              <p:spPr bwMode="auto">
                <a:xfrm>
                  <a:off x="1395" y="1132"/>
                  <a:ext cx="56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25" name="Rectangle 28"/>
                <p:cNvSpPr>
                  <a:spLocks noChangeArrowheads="1"/>
                </p:cNvSpPr>
                <p:nvPr/>
              </p:nvSpPr>
              <p:spPr bwMode="auto">
                <a:xfrm>
                  <a:off x="1451" y="1132"/>
                  <a:ext cx="56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26" name="Rectangle 29"/>
                <p:cNvSpPr>
                  <a:spLocks noChangeArrowheads="1"/>
                </p:cNvSpPr>
                <p:nvPr/>
              </p:nvSpPr>
              <p:spPr bwMode="auto">
                <a:xfrm>
                  <a:off x="1507" y="1132"/>
                  <a:ext cx="55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27" name="Rectangle 30"/>
                <p:cNvSpPr>
                  <a:spLocks noChangeArrowheads="1"/>
                </p:cNvSpPr>
                <p:nvPr/>
              </p:nvSpPr>
              <p:spPr bwMode="auto">
                <a:xfrm>
                  <a:off x="1562" y="1132"/>
                  <a:ext cx="56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28" name="Rectangle 31"/>
                <p:cNvSpPr>
                  <a:spLocks noChangeArrowheads="1"/>
                </p:cNvSpPr>
                <p:nvPr/>
              </p:nvSpPr>
              <p:spPr bwMode="auto">
                <a:xfrm>
                  <a:off x="1618" y="1132"/>
                  <a:ext cx="56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29" name="Rectangle 32"/>
                <p:cNvSpPr>
                  <a:spLocks noChangeArrowheads="1"/>
                </p:cNvSpPr>
                <p:nvPr/>
              </p:nvSpPr>
              <p:spPr bwMode="auto">
                <a:xfrm>
                  <a:off x="1674" y="1132"/>
                  <a:ext cx="55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30" name="Rectangle 33"/>
                <p:cNvSpPr>
                  <a:spLocks noChangeArrowheads="1"/>
                </p:cNvSpPr>
                <p:nvPr/>
              </p:nvSpPr>
              <p:spPr bwMode="auto">
                <a:xfrm>
                  <a:off x="1729" y="1132"/>
                  <a:ext cx="56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31" name="Rectangle 34"/>
                <p:cNvSpPr>
                  <a:spLocks noChangeArrowheads="1"/>
                </p:cNvSpPr>
                <p:nvPr/>
              </p:nvSpPr>
              <p:spPr bwMode="auto">
                <a:xfrm>
                  <a:off x="1785" y="1132"/>
                  <a:ext cx="55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32" name="Rectangle 35"/>
                <p:cNvSpPr>
                  <a:spLocks noChangeArrowheads="1"/>
                </p:cNvSpPr>
                <p:nvPr/>
              </p:nvSpPr>
              <p:spPr bwMode="auto">
                <a:xfrm>
                  <a:off x="1840" y="1132"/>
                  <a:ext cx="56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33" name="Rectangle 36"/>
                <p:cNvSpPr>
                  <a:spLocks noChangeArrowheads="1"/>
                </p:cNvSpPr>
                <p:nvPr/>
              </p:nvSpPr>
              <p:spPr bwMode="auto">
                <a:xfrm>
                  <a:off x="1896" y="1132"/>
                  <a:ext cx="55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34" name="Rectangle 37"/>
                <p:cNvSpPr>
                  <a:spLocks noChangeArrowheads="1"/>
                </p:cNvSpPr>
                <p:nvPr/>
              </p:nvSpPr>
              <p:spPr bwMode="auto">
                <a:xfrm>
                  <a:off x="1951" y="1132"/>
                  <a:ext cx="56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35" name="Rectangle 38"/>
                <p:cNvSpPr>
                  <a:spLocks noChangeArrowheads="1"/>
                </p:cNvSpPr>
                <p:nvPr/>
              </p:nvSpPr>
              <p:spPr bwMode="auto">
                <a:xfrm>
                  <a:off x="2007" y="1132"/>
                  <a:ext cx="55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36" name="Rectangle 39"/>
                <p:cNvSpPr>
                  <a:spLocks noChangeArrowheads="1"/>
                </p:cNvSpPr>
                <p:nvPr/>
              </p:nvSpPr>
              <p:spPr bwMode="auto">
                <a:xfrm>
                  <a:off x="2062" y="1132"/>
                  <a:ext cx="56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37" name="Rectangle 40"/>
                <p:cNvSpPr>
                  <a:spLocks noChangeArrowheads="1"/>
                </p:cNvSpPr>
                <p:nvPr/>
              </p:nvSpPr>
              <p:spPr bwMode="auto">
                <a:xfrm>
                  <a:off x="2118" y="1132"/>
                  <a:ext cx="56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38" name="Rectangle 41"/>
                <p:cNvSpPr>
                  <a:spLocks noChangeArrowheads="1"/>
                </p:cNvSpPr>
                <p:nvPr/>
              </p:nvSpPr>
              <p:spPr bwMode="auto">
                <a:xfrm>
                  <a:off x="2174" y="1132"/>
                  <a:ext cx="55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39" name="Rectangle 42"/>
                <p:cNvSpPr>
                  <a:spLocks noChangeArrowheads="1"/>
                </p:cNvSpPr>
                <p:nvPr/>
              </p:nvSpPr>
              <p:spPr bwMode="auto">
                <a:xfrm>
                  <a:off x="2229" y="1132"/>
                  <a:ext cx="56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40" name="Rectangle 43"/>
                <p:cNvSpPr>
                  <a:spLocks noChangeArrowheads="1"/>
                </p:cNvSpPr>
                <p:nvPr/>
              </p:nvSpPr>
              <p:spPr bwMode="auto">
                <a:xfrm>
                  <a:off x="2285" y="1132"/>
                  <a:ext cx="56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41" name="Rectangle 44"/>
                <p:cNvSpPr>
                  <a:spLocks noChangeArrowheads="1"/>
                </p:cNvSpPr>
                <p:nvPr/>
              </p:nvSpPr>
              <p:spPr bwMode="auto">
                <a:xfrm>
                  <a:off x="2341" y="1132"/>
                  <a:ext cx="55" cy="849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2642" name="Line 45"/>
                <p:cNvSpPr>
                  <a:spLocks noChangeShapeType="1"/>
                </p:cNvSpPr>
                <p:nvPr/>
              </p:nvSpPr>
              <p:spPr bwMode="auto">
                <a:xfrm>
                  <a:off x="898" y="1188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643" name="Line 46"/>
                <p:cNvSpPr>
                  <a:spLocks noChangeShapeType="1"/>
                </p:cNvSpPr>
                <p:nvPr/>
              </p:nvSpPr>
              <p:spPr bwMode="auto">
                <a:xfrm>
                  <a:off x="900" y="1240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644" name="Line 47"/>
                <p:cNvSpPr>
                  <a:spLocks noChangeShapeType="1"/>
                </p:cNvSpPr>
                <p:nvPr/>
              </p:nvSpPr>
              <p:spPr bwMode="auto">
                <a:xfrm>
                  <a:off x="900" y="1293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645" name="Line 48"/>
                <p:cNvSpPr>
                  <a:spLocks noChangeShapeType="1"/>
                </p:cNvSpPr>
                <p:nvPr/>
              </p:nvSpPr>
              <p:spPr bwMode="auto">
                <a:xfrm>
                  <a:off x="898" y="1346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646" name="Line 49"/>
                <p:cNvSpPr>
                  <a:spLocks noChangeShapeType="1"/>
                </p:cNvSpPr>
                <p:nvPr/>
              </p:nvSpPr>
              <p:spPr bwMode="auto">
                <a:xfrm>
                  <a:off x="900" y="1399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647" name="Line 50"/>
                <p:cNvSpPr>
                  <a:spLocks noChangeShapeType="1"/>
                </p:cNvSpPr>
                <p:nvPr/>
              </p:nvSpPr>
              <p:spPr bwMode="auto">
                <a:xfrm>
                  <a:off x="900" y="1452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648" name="Line 51"/>
                <p:cNvSpPr>
                  <a:spLocks noChangeShapeType="1"/>
                </p:cNvSpPr>
                <p:nvPr/>
              </p:nvSpPr>
              <p:spPr bwMode="auto">
                <a:xfrm>
                  <a:off x="898" y="1505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649" name="Line 52"/>
                <p:cNvSpPr>
                  <a:spLocks noChangeShapeType="1"/>
                </p:cNvSpPr>
                <p:nvPr/>
              </p:nvSpPr>
              <p:spPr bwMode="auto">
                <a:xfrm>
                  <a:off x="900" y="1558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650" name="Line 53"/>
                <p:cNvSpPr>
                  <a:spLocks noChangeShapeType="1"/>
                </p:cNvSpPr>
                <p:nvPr/>
              </p:nvSpPr>
              <p:spPr bwMode="auto">
                <a:xfrm>
                  <a:off x="900" y="1610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651" name="Line 54"/>
                <p:cNvSpPr>
                  <a:spLocks noChangeShapeType="1"/>
                </p:cNvSpPr>
                <p:nvPr/>
              </p:nvSpPr>
              <p:spPr bwMode="auto">
                <a:xfrm>
                  <a:off x="898" y="1663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652" name="Line 55"/>
                <p:cNvSpPr>
                  <a:spLocks noChangeShapeType="1"/>
                </p:cNvSpPr>
                <p:nvPr/>
              </p:nvSpPr>
              <p:spPr bwMode="auto">
                <a:xfrm>
                  <a:off x="900" y="1716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653" name="Line 56"/>
                <p:cNvSpPr>
                  <a:spLocks noChangeShapeType="1"/>
                </p:cNvSpPr>
                <p:nvPr/>
              </p:nvSpPr>
              <p:spPr bwMode="auto">
                <a:xfrm>
                  <a:off x="900" y="1769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654" name="Line 57"/>
                <p:cNvSpPr>
                  <a:spLocks noChangeShapeType="1"/>
                </p:cNvSpPr>
                <p:nvPr/>
              </p:nvSpPr>
              <p:spPr bwMode="auto">
                <a:xfrm>
                  <a:off x="898" y="1822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655" name="Line 58"/>
                <p:cNvSpPr>
                  <a:spLocks noChangeShapeType="1"/>
                </p:cNvSpPr>
                <p:nvPr/>
              </p:nvSpPr>
              <p:spPr bwMode="auto">
                <a:xfrm>
                  <a:off x="900" y="1875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656" name="Line 59"/>
                <p:cNvSpPr>
                  <a:spLocks noChangeShapeType="1"/>
                </p:cNvSpPr>
                <p:nvPr/>
              </p:nvSpPr>
              <p:spPr bwMode="auto">
                <a:xfrm>
                  <a:off x="900" y="1928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2614" name="Text Box 60"/>
              <p:cNvSpPr txBox="1">
                <a:spLocks noChangeArrowheads="1"/>
              </p:cNvSpPr>
              <p:nvPr/>
            </p:nvSpPr>
            <p:spPr bwMode="auto">
              <a:xfrm>
                <a:off x="404" y="2493"/>
                <a:ext cx="152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1800">
                    <a:solidFill>
                      <a:schemeClr val="bg1"/>
                    </a:solidFill>
                    <a:latin typeface="Tahoma" pitchFamily="34" charset="0"/>
                    <a:ea typeface="宋体" charset="-122"/>
                    <a:cs typeface="Tahoma" pitchFamily="34" charset="0"/>
                  </a:rPr>
                  <a:t>A fixed Dictionary</a:t>
                </a:r>
              </a:p>
            </p:txBody>
          </p:sp>
        </p:grpSp>
        <p:sp>
          <p:nvSpPr>
            <p:cNvPr id="22607" name="Text Box 61"/>
            <p:cNvSpPr txBox="1">
              <a:spLocks noChangeArrowheads="1"/>
            </p:cNvSpPr>
            <p:nvPr/>
          </p:nvSpPr>
          <p:spPr bwMode="auto">
            <a:xfrm>
              <a:off x="4052" y="745"/>
              <a:ext cx="1686" cy="82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288925" indent="-28892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  <a:buFont typeface="Wingdings" pitchFamily="2" charset="2"/>
                <a:buChar char="q"/>
              </a:pPr>
              <a:r>
                <a:rPr lang="en-US" altLang="zh-CN" sz="2000">
                  <a:solidFill>
                    <a:schemeClr val="bg1"/>
                  </a:solidFill>
                  <a:latin typeface="Tahoma" pitchFamily="34" charset="0"/>
                  <a:ea typeface="宋体" charset="-122"/>
                  <a:cs typeface="Tahoma" pitchFamily="34" charset="0"/>
                </a:rPr>
                <a:t>Every column in    </a:t>
              </a:r>
              <a:r>
                <a:rPr lang="en-US" altLang="zh-CN" sz="2000" b="1">
                  <a:solidFill>
                    <a:schemeClr val="bg1"/>
                  </a:solidFill>
                  <a:latin typeface="Tahoma" pitchFamily="34" charset="0"/>
                  <a:ea typeface="宋体" charset="-122"/>
                  <a:cs typeface="Tahoma" pitchFamily="34" charset="0"/>
                </a:rPr>
                <a:t>D</a:t>
              </a:r>
              <a:r>
                <a:rPr lang="en-US" altLang="zh-CN" sz="2000">
                  <a:solidFill>
                    <a:schemeClr val="bg1"/>
                  </a:solidFill>
                  <a:latin typeface="Tahoma" pitchFamily="34" charset="0"/>
                  <a:ea typeface="宋体" charset="-122"/>
                  <a:cs typeface="Tahoma" pitchFamily="34" charset="0"/>
                </a:rPr>
                <a:t> (</a:t>
              </a:r>
              <a:r>
                <a:rPr lang="en-US" altLang="zh-CN" sz="2000">
                  <a:solidFill>
                    <a:srgbClr val="FFFF00"/>
                  </a:solidFill>
                  <a:latin typeface="Tahoma" pitchFamily="34" charset="0"/>
                  <a:ea typeface="宋体" charset="-122"/>
                  <a:cs typeface="Tahoma" pitchFamily="34" charset="0"/>
                </a:rPr>
                <a:t>dictionary</a:t>
              </a:r>
              <a:r>
                <a:rPr lang="en-US" altLang="zh-CN" sz="2000">
                  <a:solidFill>
                    <a:schemeClr val="bg1"/>
                  </a:solidFill>
                  <a:latin typeface="Tahoma" pitchFamily="34" charset="0"/>
                  <a:ea typeface="宋体" charset="-122"/>
                  <a:cs typeface="Tahoma" pitchFamily="34" charset="0"/>
                </a:rPr>
                <a:t>) is    a prototype signal (</a:t>
              </a:r>
              <a:r>
                <a:rPr lang="en-US" altLang="zh-CN" sz="2000">
                  <a:solidFill>
                    <a:srgbClr val="FFFF00"/>
                  </a:solidFill>
                  <a:latin typeface="Tahoma" pitchFamily="34" charset="0"/>
                  <a:ea typeface="宋体" charset="-122"/>
                  <a:cs typeface="Tahoma" pitchFamily="34" charset="0"/>
                </a:rPr>
                <a:t>atom</a:t>
              </a:r>
              <a:r>
                <a:rPr lang="en-US" altLang="zh-CN" sz="2000">
                  <a:solidFill>
                    <a:schemeClr val="bg1"/>
                  </a:solidFill>
                  <a:latin typeface="Tahoma" pitchFamily="34" charset="0"/>
                  <a:ea typeface="宋体" charset="-122"/>
                  <a:cs typeface="Tahoma" pitchFamily="34" charset="0"/>
                </a:rPr>
                <a:t>).</a:t>
              </a:r>
            </a:p>
          </p:txBody>
        </p:sp>
      </p:grpSp>
      <p:grpSp>
        <p:nvGrpSpPr>
          <p:cNvPr id="438334" name="Group 62"/>
          <p:cNvGrpSpPr>
            <a:grpSpLocks/>
          </p:cNvGrpSpPr>
          <p:nvPr/>
        </p:nvGrpSpPr>
        <p:grpSpPr bwMode="auto">
          <a:xfrm>
            <a:off x="3167063" y="2557463"/>
            <a:ext cx="1720850" cy="3254375"/>
            <a:chOff x="1899" y="1611"/>
            <a:chExt cx="1084" cy="2050"/>
          </a:xfrm>
        </p:grpSpPr>
        <p:sp>
          <p:nvSpPr>
            <p:cNvPr id="22567" name="Text Box 64"/>
            <p:cNvSpPr txBox="1">
              <a:spLocks noChangeArrowheads="1"/>
            </p:cNvSpPr>
            <p:nvPr/>
          </p:nvSpPr>
          <p:spPr bwMode="auto">
            <a:xfrm>
              <a:off x="2226" y="2447"/>
              <a:ext cx="757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>
                  <a:solidFill>
                    <a:schemeClr val="bg1"/>
                  </a:solidFill>
                  <a:latin typeface="Tahoma" pitchFamily="34" charset="0"/>
                  <a:ea typeface="宋体" charset="-122"/>
                  <a:cs typeface="Tahoma" pitchFamily="34" charset="0"/>
                </a:rPr>
                <a:t>A sparse </a:t>
              </a:r>
              <a:r>
                <a:rPr lang="en-US" altLang="zh-CN" sz="1800" smtClean="0">
                  <a:solidFill>
                    <a:schemeClr val="bg1"/>
                  </a:solidFill>
                  <a:latin typeface="Tahoma" pitchFamily="34" charset="0"/>
                  <a:ea typeface="宋体" charset="-122"/>
                  <a:cs typeface="Tahoma" pitchFamily="34" charset="0"/>
                </a:rPr>
                <a:t>vector</a:t>
              </a:r>
              <a:endParaRPr lang="en-US" altLang="zh-CN" sz="1800">
                <a:solidFill>
                  <a:schemeClr val="bg1"/>
                </a:solidFill>
                <a:latin typeface="Tahoma" pitchFamily="34" charset="0"/>
                <a:ea typeface="宋体" charset="-122"/>
                <a:cs typeface="Tahoma" pitchFamily="34" charset="0"/>
              </a:endParaRPr>
            </a:p>
          </p:txBody>
        </p:sp>
        <p:grpSp>
          <p:nvGrpSpPr>
            <p:cNvPr id="22568" name="Group 65"/>
            <p:cNvGrpSpPr>
              <a:grpSpLocks/>
            </p:cNvGrpSpPr>
            <p:nvPr/>
          </p:nvGrpSpPr>
          <p:grpSpPr bwMode="auto">
            <a:xfrm>
              <a:off x="1899" y="1611"/>
              <a:ext cx="881" cy="2050"/>
              <a:chOff x="1899" y="1611"/>
              <a:chExt cx="881" cy="2050"/>
            </a:xfrm>
          </p:grpSpPr>
          <p:graphicFrame>
            <p:nvGraphicFramePr>
              <p:cNvPr id="22569" name="Object 66"/>
              <p:cNvGraphicFramePr>
                <a:graphicFrameLocks noChangeAspect="1"/>
              </p:cNvGraphicFramePr>
              <p:nvPr/>
            </p:nvGraphicFramePr>
            <p:xfrm>
              <a:off x="2436" y="1881"/>
              <a:ext cx="344" cy="27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75" name="משוואה" r:id="rId5" imgW="114257" imgH="95326" progId="Equation.3">
                      <p:embed/>
                    </p:oleObj>
                  </mc:Choice>
                  <mc:Fallback>
                    <p:oleObj name="משוואה" r:id="rId5" imgW="114257" imgH="95326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36" y="1881"/>
                            <a:ext cx="344" cy="27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22570" name="Group 67"/>
              <p:cNvGrpSpPr>
                <a:grpSpLocks/>
              </p:cNvGrpSpPr>
              <p:nvPr/>
            </p:nvGrpSpPr>
            <p:grpSpPr bwMode="auto">
              <a:xfrm>
                <a:off x="1899" y="1611"/>
                <a:ext cx="494" cy="2050"/>
                <a:chOff x="1899" y="1611"/>
                <a:chExt cx="494" cy="2050"/>
              </a:xfrm>
            </p:grpSpPr>
            <p:sp>
              <p:nvSpPr>
                <p:cNvPr id="22571" name="AutoShape 68"/>
                <p:cNvSpPr>
                  <a:spLocks noChangeArrowheads="1"/>
                </p:cNvSpPr>
                <p:nvPr/>
              </p:nvSpPr>
              <p:spPr bwMode="auto">
                <a:xfrm>
                  <a:off x="2046" y="1615"/>
                  <a:ext cx="172" cy="1428"/>
                </a:xfrm>
                <a:prstGeom prst="bracketPair">
                  <a:avLst>
                    <a:gd name="adj" fmla="val 16778"/>
                  </a:avLst>
                </a:prstGeom>
                <a:noFill/>
                <a:ln w="2857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grpSp>
              <p:nvGrpSpPr>
                <p:cNvPr id="22572" name="Group 69"/>
                <p:cNvGrpSpPr>
                  <a:grpSpLocks/>
                </p:cNvGrpSpPr>
                <p:nvPr/>
              </p:nvGrpSpPr>
              <p:grpSpPr bwMode="auto">
                <a:xfrm>
                  <a:off x="2107" y="1611"/>
                  <a:ext cx="56" cy="1435"/>
                  <a:chOff x="2382" y="1541"/>
                  <a:chExt cx="56" cy="1435"/>
                </a:xfrm>
              </p:grpSpPr>
              <p:sp>
                <p:nvSpPr>
                  <p:cNvPr id="22574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2382" y="1541"/>
                    <a:ext cx="55" cy="852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grpSp>
                <p:nvGrpSpPr>
                  <p:cNvPr id="22575" name="Group 71"/>
                  <p:cNvGrpSpPr>
                    <a:grpSpLocks/>
                  </p:cNvGrpSpPr>
                  <p:nvPr/>
                </p:nvGrpSpPr>
                <p:grpSpPr bwMode="auto">
                  <a:xfrm>
                    <a:off x="2383" y="1597"/>
                    <a:ext cx="52" cy="740"/>
                    <a:chOff x="3572" y="2543"/>
                    <a:chExt cx="1496" cy="740"/>
                  </a:xfrm>
                </p:grpSpPr>
                <p:sp>
                  <p:nvSpPr>
                    <p:cNvPr id="22591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72" y="2543"/>
                      <a:ext cx="149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592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74" y="2595"/>
                      <a:ext cx="149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593" name="Line 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74" y="2648"/>
                      <a:ext cx="149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594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72" y="2701"/>
                      <a:ext cx="149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595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74" y="2754"/>
                      <a:ext cx="149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596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74" y="2807"/>
                      <a:ext cx="149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597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72" y="2860"/>
                      <a:ext cx="149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598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74" y="2913"/>
                      <a:ext cx="149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599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74" y="2965"/>
                      <a:ext cx="149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600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72" y="3018"/>
                      <a:ext cx="149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601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74" y="3071"/>
                      <a:ext cx="149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602" name="Line 8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74" y="3124"/>
                      <a:ext cx="149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603" name="Line 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72" y="3177"/>
                      <a:ext cx="149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604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74" y="3230"/>
                      <a:ext cx="149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605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74" y="3283"/>
                      <a:ext cx="149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22576" name="Rectangle 87"/>
                  <p:cNvSpPr>
                    <a:spLocks noChangeArrowheads="1"/>
                  </p:cNvSpPr>
                  <p:nvPr/>
                </p:nvSpPr>
                <p:spPr bwMode="auto">
                  <a:xfrm>
                    <a:off x="2383" y="2392"/>
                    <a:ext cx="55" cy="584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grpSp>
                <p:nvGrpSpPr>
                  <p:cNvPr id="22577" name="Group 88"/>
                  <p:cNvGrpSpPr>
                    <a:grpSpLocks/>
                  </p:cNvGrpSpPr>
                  <p:nvPr/>
                </p:nvGrpSpPr>
                <p:grpSpPr bwMode="auto">
                  <a:xfrm>
                    <a:off x="2386" y="2448"/>
                    <a:ext cx="46" cy="475"/>
                    <a:chOff x="2353" y="2448"/>
                    <a:chExt cx="79" cy="475"/>
                  </a:xfrm>
                </p:grpSpPr>
                <p:sp>
                  <p:nvSpPr>
                    <p:cNvPr id="22581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53" y="2448"/>
                      <a:ext cx="79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582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53" y="2500"/>
                      <a:ext cx="79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583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53" y="2553"/>
                      <a:ext cx="79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584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53" y="2606"/>
                      <a:ext cx="79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585" name="Line 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53" y="2659"/>
                      <a:ext cx="79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586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53" y="2712"/>
                      <a:ext cx="79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587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53" y="2765"/>
                      <a:ext cx="79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588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53" y="2818"/>
                      <a:ext cx="79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589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53" y="2870"/>
                      <a:ext cx="79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590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53" y="2923"/>
                      <a:ext cx="79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22578" name="Rectangle 99"/>
                  <p:cNvSpPr>
                    <a:spLocks noChangeArrowheads="1"/>
                  </p:cNvSpPr>
                  <p:nvPr/>
                </p:nvSpPr>
                <p:spPr bwMode="auto">
                  <a:xfrm>
                    <a:off x="2388" y="1602"/>
                    <a:ext cx="44" cy="4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22579" name="Rectangle 100"/>
                  <p:cNvSpPr>
                    <a:spLocks noChangeArrowheads="1"/>
                  </p:cNvSpPr>
                  <p:nvPr/>
                </p:nvSpPr>
                <p:spPr bwMode="auto">
                  <a:xfrm>
                    <a:off x="2388" y="2183"/>
                    <a:ext cx="44" cy="4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22580" name="Rectangle 101"/>
                  <p:cNvSpPr>
                    <a:spLocks noChangeArrowheads="1"/>
                  </p:cNvSpPr>
                  <p:nvPr/>
                </p:nvSpPr>
                <p:spPr bwMode="auto">
                  <a:xfrm>
                    <a:off x="2389" y="2505"/>
                    <a:ext cx="44" cy="4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</p:grpSp>
            <p:graphicFrame>
              <p:nvGraphicFramePr>
                <p:cNvPr id="22573" name="Object 102"/>
                <p:cNvGraphicFramePr>
                  <a:graphicFrameLocks noChangeAspect="1"/>
                </p:cNvGraphicFramePr>
                <p:nvPr/>
              </p:nvGraphicFramePr>
              <p:xfrm>
                <a:off x="1899" y="2862"/>
                <a:ext cx="494" cy="79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0576" name="משוואה" r:id="rId7" imgW="114257" imgH="190652" progId="Equation.3">
                        <p:embed/>
                      </p:oleObj>
                    </mc:Choice>
                    <mc:Fallback>
                      <p:oleObj name="משוואה" r:id="rId7" imgW="114257" imgH="190652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899" y="2862"/>
                              <a:ext cx="494" cy="799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</p:grpSp>
      <p:sp>
        <p:nvSpPr>
          <p:cNvPr id="438375" name="Rectangle 103"/>
          <p:cNvSpPr>
            <a:spLocks noChangeArrowheads="1"/>
          </p:cNvSpPr>
          <p:nvPr/>
        </p:nvSpPr>
        <p:spPr bwMode="auto">
          <a:xfrm>
            <a:off x="2297113" y="1260475"/>
            <a:ext cx="177800" cy="273050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00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charset="-122"/>
            </a:endParaRPr>
          </a:p>
        </p:txBody>
      </p:sp>
      <p:grpSp>
        <p:nvGrpSpPr>
          <p:cNvPr id="438376" name="Group 104"/>
          <p:cNvGrpSpPr>
            <a:grpSpLocks/>
          </p:cNvGrpSpPr>
          <p:nvPr/>
        </p:nvGrpSpPr>
        <p:grpSpPr bwMode="auto">
          <a:xfrm>
            <a:off x="4887912" y="2487613"/>
            <a:ext cx="2100262" cy="1997075"/>
            <a:chOff x="3009" y="1624"/>
            <a:chExt cx="1323" cy="1258"/>
          </a:xfrm>
        </p:grpSpPr>
        <p:grpSp>
          <p:nvGrpSpPr>
            <p:cNvPr id="22542" name="Group 105"/>
            <p:cNvGrpSpPr>
              <a:grpSpLocks/>
            </p:cNvGrpSpPr>
            <p:nvPr/>
          </p:nvGrpSpPr>
          <p:grpSpPr bwMode="auto">
            <a:xfrm>
              <a:off x="3009" y="1624"/>
              <a:ext cx="821" cy="1258"/>
              <a:chOff x="3009" y="1624"/>
              <a:chExt cx="821" cy="1258"/>
            </a:xfrm>
          </p:grpSpPr>
          <p:sp>
            <p:nvSpPr>
              <p:cNvPr id="22546" name="AutoShape 106"/>
              <p:cNvSpPr>
                <a:spLocks noChangeArrowheads="1"/>
              </p:cNvSpPr>
              <p:nvPr/>
            </p:nvSpPr>
            <p:spPr bwMode="auto">
              <a:xfrm>
                <a:off x="3658" y="1628"/>
                <a:ext cx="172" cy="842"/>
              </a:xfrm>
              <a:prstGeom prst="bracketPair">
                <a:avLst>
                  <a:gd name="adj" fmla="val 16778"/>
                </a:avLst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2547" name="Rectangle 107"/>
              <p:cNvSpPr>
                <a:spLocks noChangeArrowheads="1"/>
              </p:cNvSpPr>
              <p:nvPr/>
            </p:nvSpPr>
            <p:spPr bwMode="auto">
              <a:xfrm>
                <a:off x="3719" y="1624"/>
                <a:ext cx="55" cy="85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grpSp>
            <p:nvGrpSpPr>
              <p:cNvPr id="22548" name="Group 108"/>
              <p:cNvGrpSpPr>
                <a:grpSpLocks/>
              </p:cNvGrpSpPr>
              <p:nvPr/>
            </p:nvGrpSpPr>
            <p:grpSpPr bwMode="auto">
              <a:xfrm>
                <a:off x="3693" y="1680"/>
                <a:ext cx="79" cy="740"/>
                <a:chOff x="3572" y="2543"/>
                <a:chExt cx="1496" cy="740"/>
              </a:xfrm>
            </p:grpSpPr>
            <p:sp>
              <p:nvSpPr>
                <p:cNvPr id="22551" name="Line 109"/>
                <p:cNvSpPr>
                  <a:spLocks noChangeShapeType="1"/>
                </p:cNvSpPr>
                <p:nvPr/>
              </p:nvSpPr>
              <p:spPr bwMode="auto">
                <a:xfrm>
                  <a:off x="3572" y="2543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552" name="Line 110"/>
                <p:cNvSpPr>
                  <a:spLocks noChangeShapeType="1"/>
                </p:cNvSpPr>
                <p:nvPr/>
              </p:nvSpPr>
              <p:spPr bwMode="auto">
                <a:xfrm>
                  <a:off x="3574" y="2595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553" name="Line 111"/>
                <p:cNvSpPr>
                  <a:spLocks noChangeShapeType="1"/>
                </p:cNvSpPr>
                <p:nvPr/>
              </p:nvSpPr>
              <p:spPr bwMode="auto">
                <a:xfrm>
                  <a:off x="3574" y="2648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554" name="Line 112"/>
                <p:cNvSpPr>
                  <a:spLocks noChangeShapeType="1"/>
                </p:cNvSpPr>
                <p:nvPr/>
              </p:nvSpPr>
              <p:spPr bwMode="auto">
                <a:xfrm>
                  <a:off x="3572" y="2701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555" name="Line 113"/>
                <p:cNvSpPr>
                  <a:spLocks noChangeShapeType="1"/>
                </p:cNvSpPr>
                <p:nvPr/>
              </p:nvSpPr>
              <p:spPr bwMode="auto">
                <a:xfrm>
                  <a:off x="3574" y="2754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556" name="Line 114"/>
                <p:cNvSpPr>
                  <a:spLocks noChangeShapeType="1"/>
                </p:cNvSpPr>
                <p:nvPr/>
              </p:nvSpPr>
              <p:spPr bwMode="auto">
                <a:xfrm>
                  <a:off x="3574" y="2807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557" name="Line 115"/>
                <p:cNvSpPr>
                  <a:spLocks noChangeShapeType="1"/>
                </p:cNvSpPr>
                <p:nvPr/>
              </p:nvSpPr>
              <p:spPr bwMode="auto">
                <a:xfrm>
                  <a:off x="3572" y="2860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558" name="Line 116"/>
                <p:cNvSpPr>
                  <a:spLocks noChangeShapeType="1"/>
                </p:cNvSpPr>
                <p:nvPr/>
              </p:nvSpPr>
              <p:spPr bwMode="auto">
                <a:xfrm>
                  <a:off x="3574" y="2913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559" name="Line 117"/>
                <p:cNvSpPr>
                  <a:spLocks noChangeShapeType="1"/>
                </p:cNvSpPr>
                <p:nvPr/>
              </p:nvSpPr>
              <p:spPr bwMode="auto">
                <a:xfrm>
                  <a:off x="3574" y="2965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560" name="Line 118"/>
                <p:cNvSpPr>
                  <a:spLocks noChangeShapeType="1"/>
                </p:cNvSpPr>
                <p:nvPr/>
              </p:nvSpPr>
              <p:spPr bwMode="auto">
                <a:xfrm>
                  <a:off x="3572" y="3018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561" name="Line 119"/>
                <p:cNvSpPr>
                  <a:spLocks noChangeShapeType="1"/>
                </p:cNvSpPr>
                <p:nvPr/>
              </p:nvSpPr>
              <p:spPr bwMode="auto">
                <a:xfrm>
                  <a:off x="3574" y="3071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562" name="Line 120"/>
                <p:cNvSpPr>
                  <a:spLocks noChangeShapeType="1"/>
                </p:cNvSpPr>
                <p:nvPr/>
              </p:nvSpPr>
              <p:spPr bwMode="auto">
                <a:xfrm>
                  <a:off x="3574" y="3124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563" name="Line 121"/>
                <p:cNvSpPr>
                  <a:spLocks noChangeShapeType="1"/>
                </p:cNvSpPr>
                <p:nvPr/>
              </p:nvSpPr>
              <p:spPr bwMode="auto">
                <a:xfrm>
                  <a:off x="3572" y="3177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564" name="Line 122"/>
                <p:cNvSpPr>
                  <a:spLocks noChangeShapeType="1"/>
                </p:cNvSpPr>
                <p:nvPr/>
              </p:nvSpPr>
              <p:spPr bwMode="auto">
                <a:xfrm>
                  <a:off x="3574" y="3230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565" name="Line 123"/>
                <p:cNvSpPr>
                  <a:spLocks noChangeShapeType="1"/>
                </p:cNvSpPr>
                <p:nvPr/>
              </p:nvSpPr>
              <p:spPr bwMode="auto">
                <a:xfrm>
                  <a:off x="3574" y="3283"/>
                  <a:ext cx="14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2549" name="AutoShape 124"/>
              <p:cNvSpPr>
                <a:spLocks noChangeArrowheads="1"/>
              </p:cNvSpPr>
              <p:nvPr/>
            </p:nvSpPr>
            <p:spPr bwMode="auto">
              <a:xfrm>
                <a:off x="3009" y="1864"/>
                <a:ext cx="506" cy="399"/>
              </a:xfrm>
              <a:prstGeom prst="rightArrow">
                <a:avLst>
                  <a:gd name="adj1" fmla="val 53944"/>
                  <a:gd name="adj2" fmla="val 49124"/>
                </a:avLst>
              </a:prstGeom>
              <a:solidFill>
                <a:srgbClr val="DDDDDD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DDDDDD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zh-CN" altLang="en-US">
                  <a:ea typeface="宋体" charset="-122"/>
                </a:endParaRPr>
              </a:p>
            </p:txBody>
          </p:sp>
          <p:graphicFrame>
            <p:nvGraphicFramePr>
              <p:cNvPr id="22550" name="Object 12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71313632"/>
                  </p:ext>
                </p:extLst>
              </p:nvPr>
            </p:nvGraphicFramePr>
            <p:xfrm>
              <a:off x="3288" y="2254"/>
              <a:ext cx="341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77" name="Equation" r:id="rId9" imgW="114257" imgH="190652" progId="Equation.DSMT4">
                      <p:embed/>
                    </p:oleObj>
                  </mc:Choice>
                  <mc:Fallback>
                    <p:oleObj name="Equation" r:id="rId9" imgW="114257" imgH="190652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88" y="2254"/>
                            <a:ext cx="341" cy="628"/>
                          </a:xfrm>
                          <a:prstGeom prst="rect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>
                            <a:noFill/>
                          </a:ln>
                          <a:effec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2543" name="Group 126"/>
            <p:cNvGrpSpPr>
              <a:grpSpLocks/>
            </p:cNvGrpSpPr>
            <p:nvPr/>
          </p:nvGrpSpPr>
          <p:grpSpPr bwMode="auto">
            <a:xfrm>
              <a:off x="3887" y="1625"/>
              <a:ext cx="445" cy="841"/>
              <a:chOff x="3887" y="1625"/>
              <a:chExt cx="445" cy="841"/>
            </a:xfrm>
          </p:grpSpPr>
          <p:sp>
            <p:nvSpPr>
              <p:cNvPr id="22544" name="Line 127"/>
              <p:cNvSpPr>
                <a:spLocks noChangeShapeType="1"/>
              </p:cNvSpPr>
              <p:nvPr/>
            </p:nvSpPr>
            <p:spPr bwMode="auto">
              <a:xfrm>
                <a:off x="3910" y="1625"/>
                <a:ext cx="0" cy="841"/>
              </a:xfrm>
              <a:prstGeom prst="line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45" name="Text Box 128"/>
              <p:cNvSpPr txBox="1">
                <a:spLocks noChangeArrowheads="1"/>
              </p:cNvSpPr>
              <p:nvPr/>
            </p:nvSpPr>
            <p:spPr bwMode="auto">
              <a:xfrm>
                <a:off x="3887" y="1708"/>
                <a:ext cx="445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zh-CN" sz="1800">
                    <a:latin typeface="Tahoma" pitchFamily="34" charset="0"/>
                    <a:ea typeface="宋体" charset="-122"/>
                  </a:rPr>
                  <a:t>N</a:t>
                </a:r>
              </a:p>
            </p:txBody>
          </p:sp>
        </p:grpSp>
      </p:grpSp>
      <p:sp>
        <p:nvSpPr>
          <p:cNvPr id="131" name="标题 28"/>
          <p:cNvSpPr txBox="1">
            <a:spLocks noGrp="1"/>
          </p:cNvSpPr>
          <p:nvPr>
            <p:ph type="title"/>
          </p:nvPr>
        </p:nvSpPr>
        <p:spPr bwMode="auto">
          <a:xfrm>
            <a:off x="2006600" y="152400"/>
            <a:ext cx="56975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zh-CN" altLang="en-US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附录二：稀疏表达</a:t>
            </a:r>
            <a:endParaRPr lang="zh-CN" altLang="en-US" sz="360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6073774" y="3925888"/>
            <a:ext cx="2951164" cy="1484311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6191248" y="3957638"/>
                <a:ext cx="2647951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smtClean="0">
                    <a:solidFill>
                      <a:schemeClr val="bg1"/>
                    </a:solidFill>
                    <a:latin typeface="Tahoma" pitchFamily="34" charset="0"/>
                    <a:cs typeface="Tahoma" pitchFamily="34" charset="0"/>
                  </a:rPr>
                  <a:t>Obtain </a:t>
                </a:r>
                <a14:m>
                  <m:oMath xmlns:m="http://schemas.openxmlformats.org/officeDocument/2006/math">
                    <m:r>
                      <a:rPr lang="en-US" altLang="zh-CN" sz="2000" i="1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en-US" altLang="zh-CN" sz="2000" smtClean="0">
                    <a:solidFill>
                      <a:schemeClr val="bg1"/>
                    </a:solidFill>
                    <a:latin typeface="Tahoma" pitchFamily="34" charset="0"/>
                    <a:cs typeface="Tahoma" pitchFamily="34" charset="0"/>
                  </a:rPr>
                  <a:t> by finding</a:t>
                </a:r>
              </a:p>
              <a:p>
                <a:r>
                  <a:rPr lang="en-US" altLang="zh-CN" sz="2000" smtClean="0">
                    <a:solidFill>
                      <a:schemeClr val="bg1"/>
                    </a:solidFill>
                    <a:latin typeface="Tahoma" pitchFamily="34" charset="0"/>
                    <a:cs typeface="Tahoma" pitchFamily="34" charset="0"/>
                  </a:rPr>
                  <a:t>the </a:t>
                </a:r>
                <a:r>
                  <a:rPr lang="en-US" altLang="zh-CN" sz="2000">
                    <a:solidFill>
                      <a:schemeClr val="bg1"/>
                    </a:solidFill>
                    <a:latin typeface="Tahoma" pitchFamily="34" charset="0"/>
                    <a:cs typeface="Tahoma" pitchFamily="34" charset="0"/>
                  </a:rPr>
                  <a:t>optimal solution </a:t>
                </a:r>
                <a:r>
                  <a:rPr lang="en-US" altLang="zh-CN" sz="2000" smtClean="0">
                    <a:solidFill>
                      <a:schemeClr val="bg1"/>
                    </a:solidFill>
                    <a:latin typeface="Tahoma" pitchFamily="34" charset="0"/>
                    <a:cs typeface="Tahoma" pitchFamily="34" charset="0"/>
                  </a:rPr>
                  <a:t>of</a:t>
                </a: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1248" y="3957638"/>
                <a:ext cx="2647951" cy="1015663"/>
              </a:xfrm>
              <a:prstGeom prst="rect">
                <a:avLst/>
              </a:prstGeom>
              <a:blipFill rotWithShape="1">
                <a:blip r:embed="rId11"/>
                <a:stretch>
                  <a:fillRect l="-2535" t="-2994" b="-95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3247797"/>
              </p:ext>
            </p:extLst>
          </p:nvPr>
        </p:nvGraphicFramePr>
        <p:xfrm>
          <a:off x="6245225" y="4829175"/>
          <a:ext cx="2833688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8" name="Equation" r:id="rId12" imgW="1409400" imgH="279360" progId="Equation.DSMT4">
                  <p:embed/>
                </p:oleObj>
              </mc:Choice>
              <mc:Fallback>
                <p:oleObj name="Equation" r:id="rId12" imgW="140940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45225" y="4829175"/>
                        <a:ext cx="2833688" cy="563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21248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4383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8375" grpId="0" animBg="1"/>
      <p:bldP spid="43837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E76837A-7581-44A7-B1F4-B52EF357C126}" type="slidenum">
              <a:rPr lang="en-US" altLang="zh-CN" b="1" smtClean="0">
                <a:latin typeface="微软雅黑" pitchFamily="34" charset="-122"/>
                <a:ea typeface="微软雅黑" pitchFamily="34" charset="-122"/>
              </a:rPr>
              <a:pPr eaLnBrk="1" hangingPunct="1"/>
              <a:t>3</a:t>
            </a:fld>
            <a:endParaRPr lang="en-US" altLang="zh-CN" b="1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00438" y="304800"/>
            <a:ext cx="206057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相关背景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393700" y="1219200"/>
            <a:ext cx="82296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典型跟踪系统的基本部分</a:t>
            </a:r>
            <a:r>
              <a:rPr lang="en-US" altLang="zh-CN" smtClean="0"/>
              <a:t>:</a:t>
            </a:r>
          </a:p>
          <a:p>
            <a:pPr lvl="1" eaLnBrk="1" hangingPunct="1">
              <a:defRPr/>
            </a:pP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观察模型</a:t>
            </a:r>
            <a:r>
              <a:rPr lang="en-US" altLang="zh-CN" b="1"/>
              <a:t>(</a:t>
            </a:r>
            <a:r>
              <a:rPr lang="en-US" altLang="zh-CN" b="1" smtClean="0"/>
              <a:t>Observation Model):</a:t>
            </a:r>
            <a:endParaRPr lang="en-US" altLang="zh-CN" smtClean="0">
              <a:latin typeface="微软雅黑" pitchFamily="34" charset="-122"/>
              <a:ea typeface="微软雅黑" pitchFamily="34" charset="-122"/>
            </a:endParaRPr>
          </a:p>
          <a:p>
            <a:pPr marL="457200" lvl="1" indent="0" eaLnBrk="1" hangingPunct="1">
              <a:buFont typeface="Courier New" pitchFamily="49" charset="0"/>
              <a:buNone/>
              <a:defRPr/>
            </a:pPr>
            <a:r>
              <a:rPr lang="en-US" altLang="zh-CN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mtClean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估计当前图像块为目标的可能性</a:t>
            </a:r>
            <a:endParaRPr lang="en-US" altLang="zh-CN" smtClean="0">
              <a:latin typeface="微软雅黑" pitchFamily="34" charset="-122"/>
              <a:ea typeface="微软雅黑" pitchFamily="34" charset="-122"/>
            </a:endParaRPr>
          </a:p>
          <a:p>
            <a:pPr lvl="1" eaLnBrk="1" hangingPunct="1">
              <a:defRPr/>
            </a:pP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运动模型</a:t>
            </a:r>
            <a:r>
              <a:rPr lang="en-US" altLang="zh-CN" b="1" smtClean="0"/>
              <a:t>(Motion Model):</a:t>
            </a:r>
          </a:p>
          <a:p>
            <a:pPr marL="457200" lvl="1" indent="0" eaLnBrk="1" hangingPunct="1">
              <a:buFont typeface="Courier New" pitchFamily="49" charset="0"/>
              <a:buNone/>
              <a:defRPr/>
            </a:pPr>
            <a:r>
              <a:rPr lang="en-US" altLang="zh-CN" b="1" smtClean="0"/>
              <a:t>      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描述跟踪过程中目标的状态</a:t>
            </a:r>
            <a:endParaRPr lang="en-US" altLang="zh-CN" smtClean="0">
              <a:latin typeface="微软雅黑" pitchFamily="34" charset="-122"/>
              <a:ea typeface="微软雅黑" pitchFamily="34" charset="-122"/>
            </a:endParaRPr>
          </a:p>
          <a:p>
            <a:pPr lvl="1" eaLnBrk="1" hangingPunct="1">
              <a:defRPr/>
            </a:pP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搜索策略</a:t>
            </a:r>
            <a:endParaRPr lang="en-US" altLang="zh-CN" smtClean="0">
              <a:latin typeface="微软雅黑" pitchFamily="34" charset="-122"/>
              <a:ea typeface="微软雅黑" pitchFamily="34" charset="-122"/>
            </a:endParaRPr>
          </a:p>
          <a:p>
            <a:pPr lvl="2" eaLnBrk="1" hangingPunct="1">
              <a:defRPr/>
            </a:pP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滑动</a:t>
            </a:r>
            <a:r>
              <a:rPr lang="zh-CN" altLang="en-US" sz="2800" smtClean="0">
                <a:latin typeface="微软雅黑" pitchFamily="34" charset="-122"/>
                <a:ea typeface="微软雅黑" pitchFamily="34" charset="-122"/>
              </a:rPr>
              <a:t>窗法、粒子滤波和</a:t>
            </a:r>
            <a:r>
              <a:rPr lang="en-US" altLang="zh-CN" sz="2800" smtClean="0">
                <a:latin typeface="微软雅黑" pitchFamily="34" charset="-122"/>
                <a:ea typeface="微软雅黑" pitchFamily="34" charset="-122"/>
              </a:rPr>
              <a:t>Mean shift</a:t>
            </a:r>
            <a:r>
              <a:rPr lang="zh-CN" altLang="en-US" sz="2800" smtClean="0">
                <a:latin typeface="微软雅黑" pitchFamily="34" charset="-122"/>
                <a:ea typeface="微软雅黑" pitchFamily="34" charset="-122"/>
              </a:rPr>
              <a:t>等</a:t>
            </a:r>
            <a:r>
              <a:rPr lang="en-US" altLang="zh-CN" sz="2800" smtClean="0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pic>
        <p:nvPicPr>
          <p:cNvPr id="4101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87335" y="1219200"/>
            <a:ext cx="8216930" cy="4648200"/>
          </a:xfrm>
          <a:blipFill rotWithShape="1">
            <a:blip r:embed="rId2"/>
            <a:stretch>
              <a:fillRect l="-1559" t="-1442" r="-1559" b="-1311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EE003D4-5F9D-40DB-A2EE-AE419DA07AE6}" type="slidenum">
              <a:rPr lang="en-US" altLang="zh-CN" b="1" smtClean="0">
                <a:latin typeface="微软雅黑" pitchFamily="34" charset="-122"/>
                <a:ea typeface="微软雅黑" pitchFamily="34" charset="-122"/>
              </a:rPr>
              <a:pPr eaLnBrk="1" hangingPunct="1"/>
              <a:t>4</a:t>
            </a:fld>
            <a:endParaRPr lang="en-US" altLang="zh-CN" b="1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24200" y="304800"/>
            <a:ext cx="27432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相关工作 </a:t>
            </a:r>
          </a:p>
        </p:txBody>
      </p:sp>
      <p:pic>
        <p:nvPicPr>
          <p:cNvPr id="5125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350" y="1905000"/>
            <a:ext cx="643890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381125" y="2940735"/>
            <a:ext cx="381000" cy="52322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pic>
        <p:nvPicPr>
          <p:cNvPr id="5127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箭头连接符 8"/>
          <p:cNvCxnSpPr/>
          <p:nvPr/>
        </p:nvCxnSpPr>
        <p:spPr>
          <a:xfrm>
            <a:off x="4876800" y="3202345"/>
            <a:ext cx="1371600" cy="5314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72200" y="3515697"/>
            <a:ext cx="1390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互不相关的</a:t>
            </a:r>
            <a:endParaRPr lang="zh-CN" altLang="en-US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57200" y="1219200"/>
            <a:ext cx="8229600" cy="4648200"/>
          </a:xfrm>
          <a:blipFill rotWithShape="1">
            <a:blip r:embed="rId2"/>
            <a:stretch>
              <a:fillRect l="-1259" t="-1311" r="-1481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DA9973-451D-4AE7-BFB8-B73F025E889B}" type="slidenum">
              <a:rPr lang="en-US" altLang="zh-CN" b="1" smtClean="0">
                <a:latin typeface="微软雅黑" pitchFamily="34" charset="-122"/>
                <a:ea typeface="微软雅黑" pitchFamily="34" charset="-122"/>
              </a:rPr>
              <a:pPr eaLnBrk="1" hangingPunct="1"/>
              <a:t>5</a:t>
            </a:fld>
            <a:endParaRPr lang="en-US" altLang="zh-CN" b="1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4200" y="304800"/>
            <a:ext cx="27432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相关工作 </a:t>
            </a:r>
          </a:p>
        </p:txBody>
      </p:sp>
      <p:pic>
        <p:nvPicPr>
          <p:cNvPr id="6149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77787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图片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05400" y="17907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目标系数</a:t>
            </a:r>
            <a:r>
              <a:rPr lang="en-US" altLang="zh-CN" smtClean="0">
                <a:solidFill>
                  <a:srgbClr val="C00000"/>
                </a:solidFill>
              </a:rPr>
              <a:t>z</a:t>
            </a:r>
            <a:endParaRPr lang="zh-CN" altLang="en-US">
              <a:solidFill>
                <a:srgbClr val="C00000"/>
              </a:solidFill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>
            <a:off x="6248400" y="2016383"/>
            <a:ext cx="762000" cy="410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353050" y="35930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琐碎</a:t>
            </a:r>
            <a:r>
              <a:rPr lang="zh-CN" altLang="en-US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系数</a:t>
            </a:r>
            <a:r>
              <a:rPr lang="en-US" altLang="zh-CN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e</a:t>
            </a:r>
            <a:endParaRPr lang="zh-CN" altLang="en-US">
              <a:solidFill>
                <a:srgbClr val="C00000"/>
              </a:solidFill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6477000" y="3352800"/>
            <a:ext cx="609600" cy="4344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 flipH="1">
            <a:off x="1905000" y="3429000"/>
            <a:ext cx="9906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219200" y="3962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相关的</a:t>
            </a:r>
            <a:endParaRPr lang="zh-CN" altLang="en-US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云形标注 15"/>
          <p:cNvSpPr/>
          <p:nvPr/>
        </p:nvSpPr>
        <p:spPr>
          <a:xfrm>
            <a:off x="7315200" y="1219200"/>
            <a:ext cx="1009650" cy="688848"/>
          </a:xfrm>
          <a:prstGeom prst="cloudCallout">
            <a:avLst>
              <a:gd name="adj1" fmla="val -37500"/>
              <a:gd name="adj2" fmla="val 57836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7381875" y="1378958"/>
            <a:ext cx="942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稀疏的</a:t>
            </a:r>
            <a:endParaRPr lang="zh-CN" altLang="en-US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云形标注 17"/>
          <p:cNvSpPr/>
          <p:nvPr/>
        </p:nvSpPr>
        <p:spPr>
          <a:xfrm>
            <a:off x="7315200" y="2590800"/>
            <a:ext cx="819150" cy="574612"/>
          </a:xfrm>
          <a:prstGeom prst="cloudCallout">
            <a:avLst>
              <a:gd name="adj1" fmla="val -37500"/>
              <a:gd name="adj2" fmla="val 57836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7391400" y="2663349"/>
            <a:ext cx="742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稀疏</a:t>
            </a:r>
            <a:endParaRPr lang="zh-CN" altLang="en-US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57200" y="1219200"/>
            <a:ext cx="8229600" cy="4724400"/>
          </a:xfrm>
          <a:blipFill rotWithShape="1">
            <a:blip r:embed="rId2"/>
            <a:stretch>
              <a:fillRect l="-1481" t="-1290" r="-1481" b="-387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4683893-A549-401F-A540-DFF9B3A439BD}" type="slidenum">
              <a:rPr lang="en-US" altLang="zh-CN" b="1" smtClean="0">
                <a:latin typeface="微软雅黑" pitchFamily="34" charset="-122"/>
                <a:ea typeface="微软雅黑" pitchFamily="34" charset="-122"/>
              </a:rPr>
              <a:pPr eaLnBrk="1" hangingPunct="1"/>
              <a:t>6</a:t>
            </a:fld>
            <a:endParaRPr lang="en-US" altLang="zh-CN" b="1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29000" y="3048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600" b="1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稀疏原型</a:t>
            </a:r>
          </a:p>
        </p:txBody>
      </p:sp>
      <p:pic>
        <p:nvPicPr>
          <p:cNvPr id="7173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50" y="2171700"/>
            <a:ext cx="6324600" cy="209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接连接符 3"/>
          <p:cNvCxnSpPr/>
          <p:nvPr/>
        </p:nvCxnSpPr>
        <p:spPr>
          <a:xfrm>
            <a:off x="2209800" y="3733800"/>
            <a:ext cx="37338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81400" y="37719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稀疏原型</a:t>
            </a:r>
            <a:endParaRPr lang="zh-CN" altLang="en-US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云形标注 8"/>
          <p:cNvSpPr/>
          <p:nvPr/>
        </p:nvSpPr>
        <p:spPr>
          <a:xfrm>
            <a:off x="6438900" y="1745242"/>
            <a:ext cx="1009650" cy="688848"/>
          </a:xfrm>
          <a:prstGeom prst="cloudCallout">
            <a:avLst>
              <a:gd name="adj1" fmla="val -37500"/>
              <a:gd name="adj2" fmla="val 57836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6496050" y="1905000"/>
            <a:ext cx="87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不稀疏</a:t>
            </a:r>
            <a:endParaRPr lang="zh-CN" altLang="en-US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云形标注 10"/>
          <p:cNvSpPr/>
          <p:nvPr/>
        </p:nvSpPr>
        <p:spPr>
          <a:xfrm>
            <a:off x="6481762" y="2892552"/>
            <a:ext cx="1000125" cy="538036"/>
          </a:xfrm>
          <a:prstGeom prst="cloudCallout">
            <a:avLst>
              <a:gd name="adj1" fmla="val -37500"/>
              <a:gd name="adj2" fmla="val 57836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6629400" y="2976904"/>
            <a:ext cx="742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稀疏</a:t>
            </a:r>
            <a:endParaRPr lang="zh-CN" altLang="en-US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60450"/>
                <a:ext cx="8229600" cy="4525963"/>
              </a:xfrm>
            </p:spPr>
            <p:txBody>
              <a:bodyPr/>
              <a:lstStyle/>
              <a:p>
                <a:pPr eaLnBrk="1" hangingPunct="1">
                  <a:defRPr/>
                </a:pPr>
                <a:r>
                  <a:rPr lang="zh-CN" altLang="en-US" sz="2800" b="1" smtClean="0">
                    <a:latin typeface="微软雅黑" pitchFamily="34" charset="-122"/>
                    <a:ea typeface="微软雅黑" pitchFamily="34" charset="-122"/>
                  </a:rPr>
                  <a:t>公式</a:t>
                </a:r>
                <a:r>
                  <a:rPr lang="en-US" altLang="zh-CN" sz="2800" b="1" smtClean="0">
                    <a:ea typeface="微软雅黑" pitchFamily="34" charset="-122"/>
                  </a:rPr>
                  <a:t>(6)</a:t>
                </a:r>
                <a:r>
                  <a:rPr lang="zh-CN" altLang="en-US" sz="2800" b="1" smtClean="0">
                    <a:latin typeface="微软雅黑" pitchFamily="34" charset="-122"/>
                    <a:ea typeface="微软雅黑" pitchFamily="34" charset="-122"/>
                  </a:rPr>
                  <a:t>的求解</a:t>
                </a:r>
                <a:r>
                  <a:rPr lang="en-US" altLang="zh-CN" sz="2800" smtClean="0">
                    <a:latin typeface="微软雅黑" pitchFamily="34" charset="-122"/>
                    <a:ea typeface="微软雅黑" pitchFamily="34" charset="-122"/>
                  </a:rPr>
                  <a:t>(</a:t>
                </a:r>
                <a:r>
                  <a:rPr lang="zh-CN" altLang="en-US" sz="2800" smtClean="0">
                    <a:latin typeface="微软雅黑" pitchFamily="34" charset="-122"/>
                    <a:ea typeface="微软雅黑" pitchFamily="34" charset="-122"/>
                  </a:rPr>
                  <a:t>迭代地对</a:t>
                </a:r>
                <a14:m>
                  <m:oMath xmlns:m="http://schemas.openxmlformats.org/officeDocument/2006/math">
                    <m:r>
                      <a:rPr lang="en-US" altLang="zh-CN" sz="2800" b="0" i="1" smtClean="0">
                        <a:latin typeface="Cambria Math"/>
                        <a:ea typeface="微软雅黑" pitchFamily="34" charset="-122"/>
                      </a:rPr>
                      <m:t>𝑧</m:t>
                    </m:r>
                  </m:oMath>
                </a14:m>
                <a:r>
                  <a:rPr lang="zh-CN" altLang="en-US" sz="2800" smtClean="0">
                    <a:latin typeface="微软雅黑" pitchFamily="34" charset="-122"/>
                    <a:ea typeface="微软雅黑" pitchFamily="34" charset="-122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800" b="0" i="1" smtClean="0">
                        <a:latin typeface="Cambria Math"/>
                        <a:ea typeface="微软雅黑" pitchFamily="34" charset="-122"/>
                      </a:rPr>
                      <m:t>𝑒</m:t>
                    </m:r>
                  </m:oMath>
                </a14:m>
                <a:r>
                  <a:rPr lang="zh-CN" altLang="en-US" sz="2800" smtClean="0">
                    <a:latin typeface="微软雅黑" pitchFamily="34" charset="-122"/>
                    <a:ea typeface="微软雅黑" pitchFamily="34" charset="-122"/>
                  </a:rPr>
                  <a:t>进行求解</a:t>
                </a:r>
                <a:r>
                  <a:rPr lang="en-US" altLang="zh-CN" sz="2800" smtClean="0">
                    <a:latin typeface="微软雅黑" pitchFamily="34" charset="-122"/>
                    <a:ea typeface="微软雅黑" pitchFamily="34" charset="-122"/>
                  </a:rPr>
                  <a:t>)</a:t>
                </a:r>
              </a:p>
              <a:p>
                <a:pPr marL="0" indent="0" algn="r" eaLnBrk="1" hangingPunct="1">
                  <a:buNone/>
                  <a:defRPr/>
                </a:pPr>
                <a14:m>
                  <m:oMath xmlns:m="http://schemas.openxmlformats.org/officeDocument/2006/math">
                    <m:r>
                      <a:rPr lang="en-US" altLang="zh-CN" sz="2800" b="1" i="1" smtClean="0">
                        <a:latin typeface="Cambria Math"/>
                        <a:ea typeface="微软雅黑" pitchFamily="34" charset="-122"/>
                      </a:rPr>
                      <m:t>𝑳</m:t>
                    </m:r>
                    <m:d>
                      <m:dPr>
                        <m:ctrlPr>
                          <a:rPr lang="en-US" altLang="zh-CN" sz="2800" b="1" i="1" smtClean="0">
                            <a:latin typeface="Cambria Math"/>
                            <a:ea typeface="微软雅黑" pitchFamily="34" charset="-122"/>
                          </a:rPr>
                        </m:ctrlPr>
                      </m:dPr>
                      <m:e>
                        <m:r>
                          <a:rPr lang="en-US" altLang="zh-CN" sz="2800" b="1" i="1" smtClean="0">
                            <a:latin typeface="Cambria Math"/>
                            <a:ea typeface="微软雅黑" pitchFamily="34" charset="-122"/>
                          </a:rPr>
                          <m:t>𝒛</m:t>
                        </m:r>
                        <m:r>
                          <a:rPr lang="en-US" altLang="zh-CN" sz="2800" b="1" i="1" smtClean="0">
                            <a:latin typeface="Cambria Math"/>
                            <a:ea typeface="微软雅黑" pitchFamily="34" charset="-122"/>
                          </a:rPr>
                          <m:t>,</m:t>
                        </m:r>
                        <m:r>
                          <a:rPr lang="en-US" altLang="zh-CN" sz="2800" b="1" i="1" smtClean="0">
                            <a:latin typeface="Cambria Math"/>
                            <a:ea typeface="微软雅黑" pitchFamily="34" charset="-122"/>
                          </a:rPr>
                          <m:t>𝒆</m:t>
                        </m:r>
                      </m:e>
                    </m:d>
                    <m:r>
                      <a:rPr lang="en-US" altLang="zh-CN" sz="2800" b="1" i="1" smtClean="0">
                        <a:latin typeface="Cambria Math"/>
                        <a:ea typeface="微软雅黑" pitchFamily="34" charset="-122"/>
                      </a:rPr>
                      <m:t>=</m:t>
                    </m:r>
                    <m:sSubSup>
                      <m:sSubSupPr>
                        <m:ctrlPr>
                          <a:rPr lang="en-US" altLang="zh-CN" sz="2800" b="1" i="1" smtClean="0">
                            <a:latin typeface="Cambria Math"/>
                            <a:ea typeface="微软雅黑" pitchFamily="34" charset="-122"/>
                          </a:rPr>
                        </m:ctrlPr>
                      </m:sSubSupPr>
                      <m:e>
                        <m:f>
                          <m:fPr>
                            <m:ctrlPr>
                              <a:rPr lang="en-US" altLang="zh-CN" sz="2800" b="1" i="1">
                                <a:latin typeface="Cambria Math"/>
                                <a:ea typeface="微软雅黑" pitchFamily="34" charset="-122"/>
                              </a:rPr>
                            </m:ctrlPr>
                          </m:fPr>
                          <m:num>
                            <m:r>
                              <a:rPr lang="en-US" altLang="zh-CN" sz="2800" b="1" i="1">
                                <a:latin typeface="Cambria Math"/>
                                <a:ea typeface="微软雅黑" pitchFamily="34" charset="-122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800" b="1" i="1">
                                <a:latin typeface="Cambria Math"/>
                                <a:ea typeface="微软雅黑" pitchFamily="34" charset="-122"/>
                              </a:rPr>
                              <m:t>𝟐</m:t>
                            </m:r>
                          </m:den>
                        </m:f>
                        <m:r>
                          <a:rPr lang="en-US" altLang="zh-CN" sz="2800" b="1" i="1">
                            <a:latin typeface="Cambria Math"/>
                            <a:ea typeface="微软雅黑" pitchFamily="34" charset="-122"/>
                          </a:rPr>
                          <m:t>|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zh-CN" sz="2800" b="1" i="1">
                                <a:latin typeface="Cambria Math"/>
                                <a:ea typeface="微软雅黑" pitchFamily="34" charset="-122"/>
                              </a:rPr>
                            </m:ctrlPr>
                          </m:dPr>
                          <m:e>
                            <m:r>
                              <a:rPr lang="en-US" altLang="zh-CN" sz="2800" b="1" i="1">
                                <a:latin typeface="Cambria Math"/>
                                <a:ea typeface="微软雅黑" pitchFamily="34" charset="-122"/>
                              </a:rPr>
                              <m:t>𝒚</m:t>
                            </m:r>
                            <m:r>
                              <a:rPr lang="en-US" altLang="zh-CN" sz="2800" b="1" i="1">
                                <a:latin typeface="Cambria Math"/>
                                <a:ea typeface="微软雅黑" pitchFamily="34" charset="-122"/>
                              </a:rPr>
                              <m:t>−</m:t>
                            </m:r>
                            <m:r>
                              <a:rPr lang="en-US" altLang="zh-CN" sz="2800" b="1" i="1">
                                <a:latin typeface="Cambria Math"/>
                                <a:ea typeface="微软雅黑" pitchFamily="34" charset="-122"/>
                              </a:rPr>
                              <m:t>𝑼𝒛</m:t>
                            </m:r>
                            <m:r>
                              <a:rPr lang="en-US" altLang="zh-CN" sz="2800" b="1" i="1">
                                <a:latin typeface="Cambria Math"/>
                                <a:ea typeface="微软雅黑" pitchFamily="34" charset="-122"/>
                              </a:rPr>
                              <m:t>−</m:t>
                            </m:r>
                            <m:r>
                              <a:rPr lang="en-US" altLang="zh-CN" sz="2800" b="1" i="1">
                                <a:latin typeface="Cambria Math"/>
                                <a:ea typeface="微软雅黑" pitchFamily="34" charset="-122"/>
                              </a:rPr>
                              <m:t>𝒆</m:t>
                            </m:r>
                          </m:e>
                        </m:d>
                        <m:r>
                          <a:rPr lang="en-US" altLang="zh-CN" sz="2800" b="1" i="1">
                            <a:latin typeface="Cambria Math"/>
                            <a:ea typeface="微软雅黑" pitchFamily="34" charset="-122"/>
                          </a:rPr>
                          <m:t>|</m:t>
                        </m:r>
                      </m:e>
                      <m:sub>
                        <m:r>
                          <a:rPr lang="en-US" altLang="zh-CN" sz="2800" b="1" i="1" smtClean="0">
                            <a:latin typeface="Cambria Math"/>
                            <a:ea typeface="微软雅黑" pitchFamily="34" charset="-122"/>
                          </a:rPr>
                          <m:t>𝟐</m:t>
                        </m:r>
                      </m:sub>
                      <m:sup>
                        <m:r>
                          <a:rPr lang="en-US" altLang="zh-CN" sz="2800" b="1" i="1" smtClean="0">
                            <a:latin typeface="Cambria Math"/>
                            <a:ea typeface="微软雅黑" pitchFamily="34" charset="-122"/>
                          </a:rPr>
                          <m:t>𝟐</m:t>
                        </m:r>
                      </m:sup>
                    </m:sSubSup>
                    <m:r>
                      <a:rPr lang="en-US" altLang="zh-CN" sz="2800" b="1" i="0" smtClean="0">
                        <a:latin typeface="Cambria Math"/>
                        <a:ea typeface="微软雅黑" pitchFamily="34" charset="-122"/>
                      </a:rPr>
                      <m:t>+</m:t>
                    </m:r>
                    <m:r>
                      <a:rPr lang="en-US" altLang="zh-CN" sz="2800" b="1" i="1" smtClean="0">
                        <a:latin typeface="Cambria Math"/>
                        <a:ea typeface="Cambria Math"/>
                      </a:rPr>
                      <m:t>𝛌</m:t>
                    </m:r>
                    <m:sSub>
                      <m:sSubPr>
                        <m:ctrlPr>
                          <a:rPr lang="en-US" altLang="zh-CN" sz="2800" b="1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sz="2800" b="1" i="1">
                            <a:latin typeface="Cambria Math"/>
                            <a:ea typeface="Cambria Math"/>
                          </a:rPr>
                          <m:t>|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zh-CN" sz="2800" b="1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altLang="zh-CN" sz="2800" b="1" i="1">
                                <a:latin typeface="Cambria Math"/>
                                <a:ea typeface="Cambria Math"/>
                              </a:rPr>
                              <m:t>𝒆</m:t>
                            </m:r>
                          </m:e>
                        </m:d>
                        <m:r>
                          <a:rPr lang="en-US" altLang="zh-CN" sz="2800" b="1" i="1">
                            <a:latin typeface="Cambria Math"/>
                            <a:ea typeface="Cambria Math"/>
                          </a:rPr>
                          <m:t>|</m:t>
                        </m:r>
                      </m:e>
                      <m:sub>
                        <m:r>
                          <a:rPr lang="en-US" altLang="zh-CN" sz="2800" b="1" i="1" smtClean="0"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800" smtClean="0">
                    <a:latin typeface="微软雅黑" pitchFamily="34" charset="-122"/>
                    <a:ea typeface="微软雅黑" pitchFamily="34" charset="-122"/>
                  </a:rPr>
                  <a:t>          (7)</a:t>
                </a:r>
                <a:endParaRPr lang="en-US" altLang="zh-CN" sz="2800" b="1" smtClean="0">
                  <a:latin typeface="微软雅黑" pitchFamily="34" charset="-122"/>
                  <a:ea typeface="微软雅黑" pitchFamily="34" charset="-122"/>
                </a:endParaRPr>
              </a:p>
              <a:p>
                <a:pPr marL="0" indent="0" algn="r" eaLnBrk="1" hangingPunct="1">
                  <a:buNone/>
                  <a:defRPr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sz="2800" b="1" i="1" smtClean="0">
                            <a:latin typeface="Cambria Math"/>
                            <a:ea typeface="微软雅黑" pitchFamily="34" charset="-122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altLang="zh-CN" sz="2800" b="1" i="1" smtClean="0">
                                <a:latin typeface="Cambria Math"/>
                                <a:ea typeface="微软雅黑" pitchFamily="34" charset="-122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smtClean="0">
                                <a:latin typeface="Cambria Math"/>
                                <a:ea typeface="微软雅黑" pitchFamily="34" charset="-122"/>
                              </a:rPr>
                              <m:t>min</m:t>
                            </m:r>
                          </m:e>
                          <m:lim>
                            <m:r>
                              <a:rPr lang="en-US" altLang="zh-CN" sz="2800" b="1" i="1" smtClean="0">
                                <a:latin typeface="Cambria Math"/>
                                <a:ea typeface="微软雅黑" pitchFamily="34" charset="-122"/>
                              </a:rPr>
                              <m:t>𝒛</m:t>
                            </m:r>
                            <m:r>
                              <a:rPr lang="en-US" altLang="zh-CN" sz="2800" b="1" i="1" smtClean="0">
                                <a:latin typeface="Cambria Math"/>
                                <a:ea typeface="微软雅黑" pitchFamily="34" charset="-122"/>
                              </a:rPr>
                              <m:t>,</m:t>
                            </m:r>
                            <m:r>
                              <a:rPr lang="en-US" altLang="zh-CN" sz="2800" b="1" i="1" smtClean="0">
                                <a:latin typeface="Cambria Math"/>
                                <a:ea typeface="微软雅黑" pitchFamily="34" charset="-122"/>
                              </a:rPr>
                              <m:t>𝒆</m:t>
                            </m:r>
                          </m:lim>
                        </m:limLow>
                      </m:fName>
                      <m:e>
                        <m:r>
                          <a:rPr lang="en-US" altLang="zh-CN" sz="2800" b="1" i="1" smtClean="0">
                            <a:latin typeface="Cambria Math"/>
                            <a:ea typeface="微软雅黑" pitchFamily="34" charset="-122"/>
                          </a:rPr>
                          <m:t>𝑳</m:t>
                        </m:r>
                        <m:r>
                          <a:rPr lang="en-US" altLang="zh-CN" sz="2800" b="1" i="1" smtClean="0">
                            <a:latin typeface="Cambria Math"/>
                            <a:ea typeface="微软雅黑" pitchFamily="34" charset="-122"/>
                          </a:rPr>
                          <m:t>(</m:t>
                        </m:r>
                        <m:r>
                          <a:rPr lang="en-US" altLang="zh-CN" sz="2800" b="1" i="1" smtClean="0">
                            <a:latin typeface="Cambria Math"/>
                            <a:ea typeface="微软雅黑" pitchFamily="34" charset="-122"/>
                          </a:rPr>
                          <m:t>𝒛</m:t>
                        </m:r>
                        <m:r>
                          <a:rPr lang="en-US" altLang="zh-CN" sz="2800" b="1" i="1" smtClean="0">
                            <a:latin typeface="Cambria Math"/>
                            <a:ea typeface="微软雅黑" pitchFamily="34" charset="-122"/>
                          </a:rPr>
                          <m:t>,</m:t>
                        </m:r>
                        <m:r>
                          <a:rPr lang="en-US" altLang="zh-CN" sz="2800" b="1" i="1" smtClean="0">
                            <a:latin typeface="Cambria Math"/>
                            <a:ea typeface="微软雅黑" pitchFamily="34" charset="-122"/>
                          </a:rPr>
                          <m:t>𝒆</m:t>
                        </m:r>
                        <m:r>
                          <a:rPr lang="en-US" altLang="zh-CN" sz="2800" b="1" i="1" smtClean="0">
                            <a:latin typeface="Cambria Math"/>
                            <a:ea typeface="微软雅黑" pitchFamily="34" charset="-122"/>
                          </a:rPr>
                          <m:t>)</m:t>
                        </m:r>
                      </m:e>
                    </m:func>
                    <m:r>
                      <a:rPr lang="en-US" altLang="zh-CN" sz="2800" b="1" i="0" smtClean="0">
                        <a:latin typeface="Cambria Math"/>
                        <a:ea typeface="微软雅黑" pitchFamily="34" charset="-122"/>
                      </a:rPr>
                      <m:t>       </m:t>
                    </m:r>
                    <m:r>
                      <a:rPr lang="en-US" altLang="zh-CN" sz="2800" b="1" i="0" smtClean="0">
                        <a:latin typeface="Cambria Math"/>
                        <a:ea typeface="微软雅黑" pitchFamily="34" charset="-122"/>
                      </a:rPr>
                      <m:t>𝐬</m:t>
                    </m:r>
                    <m:r>
                      <a:rPr lang="en-US" altLang="zh-CN" sz="2800" b="1" i="0" smtClean="0">
                        <a:latin typeface="Cambria Math"/>
                        <a:ea typeface="微软雅黑" pitchFamily="34" charset="-122"/>
                      </a:rPr>
                      <m:t>.</m:t>
                    </m:r>
                    <m:r>
                      <a:rPr lang="en-US" altLang="zh-CN" sz="2800" b="1" i="0" smtClean="0">
                        <a:latin typeface="Cambria Math"/>
                        <a:ea typeface="微软雅黑" pitchFamily="34" charset="-122"/>
                      </a:rPr>
                      <m:t>𝐭</m:t>
                    </m:r>
                    <m:r>
                      <a:rPr lang="en-US" altLang="zh-CN" sz="2800" b="1" i="0" smtClean="0">
                        <a:latin typeface="Cambria Math"/>
                        <a:ea typeface="微软雅黑" pitchFamily="34" charset="-122"/>
                      </a:rPr>
                      <m:t>. </m:t>
                    </m:r>
                    <m:sSup>
                      <m:sSupPr>
                        <m:ctrlPr>
                          <a:rPr lang="en-US" altLang="zh-CN" sz="2800" b="1" i="1" smtClean="0">
                            <a:latin typeface="Cambria Math"/>
                            <a:ea typeface="微软雅黑" pitchFamily="34" charset="-122"/>
                          </a:rPr>
                        </m:ctrlPr>
                      </m:sSupPr>
                      <m:e>
                        <m:r>
                          <a:rPr lang="en-US" altLang="zh-CN" sz="2800" b="1">
                            <a:latin typeface="Cambria Math"/>
                            <a:ea typeface="微软雅黑" pitchFamily="34" charset="-122"/>
                          </a:rPr>
                          <m:t>𝐔</m:t>
                        </m:r>
                      </m:e>
                      <m:sup>
                        <m:r>
                          <a:rPr lang="en-US" altLang="zh-CN" sz="2800" b="1" i="1" smtClean="0">
                            <a:latin typeface="Cambria Math"/>
                            <a:ea typeface="微软雅黑" pitchFamily="34" charset="-122"/>
                          </a:rPr>
                          <m:t>𝑻</m:t>
                        </m:r>
                      </m:sup>
                    </m:sSup>
                    <m:r>
                      <a:rPr lang="en-US" altLang="zh-CN" sz="2800" b="1" i="1" smtClean="0">
                        <a:latin typeface="Cambria Math"/>
                        <a:ea typeface="微软雅黑" pitchFamily="34" charset="-122"/>
                      </a:rPr>
                      <m:t>𝑼</m:t>
                    </m:r>
                    <m:r>
                      <a:rPr lang="en-US" altLang="zh-CN" sz="2800" b="1" i="1" smtClean="0">
                        <a:latin typeface="Cambria Math"/>
                        <a:ea typeface="微软雅黑" pitchFamily="34" charset="-122"/>
                      </a:rPr>
                      <m:t>=</m:t>
                    </m:r>
                    <m:r>
                      <a:rPr lang="en-US" altLang="zh-CN" sz="2800" b="1" i="1" smtClean="0">
                        <a:latin typeface="Cambria Math"/>
                        <a:ea typeface="微软雅黑" pitchFamily="34" charset="-122"/>
                      </a:rPr>
                      <m:t>𝑰</m:t>
                    </m:r>
                  </m:oMath>
                </a14:m>
                <a:r>
                  <a:rPr lang="en-US" altLang="zh-CN" sz="2800" smtClean="0">
                    <a:latin typeface="微软雅黑" pitchFamily="34" charset="-122"/>
                    <a:ea typeface="微软雅黑" pitchFamily="34" charset="-122"/>
                  </a:rPr>
                  <a:t>                (8)</a:t>
                </a:r>
                <a:endParaRPr lang="en-US" altLang="zh-CN" sz="2800" b="1">
                  <a:latin typeface="微软雅黑" pitchFamily="34" charset="-122"/>
                  <a:ea typeface="微软雅黑" pitchFamily="34" charset="-122"/>
                </a:endParaRPr>
              </a:p>
              <a:p>
                <a:pPr marL="0" indent="0" eaLnBrk="1" hangingPunct="1">
                  <a:buNone/>
                  <a:defRPr/>
                </a:pPr>
                <a:r>
                  <a:rPr lang="zh-CN" altLang="en-US" sz="2800" b="1" smtClean="0">
                    <a:latin typeface="微软雅黑" pitchFamily="34" charset="-122"/>
                    <a:ea typeface="微软雅黑" pitchFamily="34" charset="-122"/>
                  </a:rPr>
                  <a:t>引理</a:t>
                </a:r>
                <a:r>
                  <a:rPr lang="en-US" altLang="zh-CN" sz="2800" b="1" smtClean="0">
                    <a:latin typeface="微软雅黑" pitchFamily="34" charset="-122"/>
                    <a:ea typeface="微软雅黑" pitchFamily="34" charset="-122"/>
                  </a:rPr>
                  <a:t>1</a:t>
                </a:r>
                <a:r>
                  <a:rPr lang="zh-CN" altLang="en-US" sz="2800" smtClean="0">
                    <a:latin typeface="微软雅黑" pitchFamily="34" charset="-122"/>
                    <a:ea typeface="微软雅黑" pitchFamily="34" charset="-122"/>
                  </a:rPr>
                  <a:t>：已知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smtClean="0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  <a:ea typeface="微软雅黑" pitchFamily="34" charset="-122"/>
                          </a:rPr>
                          <m:t>𝑒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/>
                            <a:ea typeface="微软雅黑" pitchFamily="34" charset="-122"/>
                          </a:rPr>
                          <m:t>𝑜𝑝𝑡</m:t>
                        </m:r>
                      </m:sub>
                    </m:sSub>
                  </m:oMath>
                </a14:m>
                <a:r>
                  <a:rPr lang="en-US" altLang="zh-CN" sz="2800" smtClean="0">
                    <a:latin typeface="微软雅黑" pitchFamily="34" charset="-122"/>
                    <a:ea typeface="微软雅黑" pitchFamily="34" charset="-122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800" b="0" i="1" smtClean="0">
                        <a:latin typeface="Cambria Math"/>
                        <a:ea typeface="微软雅黑" pitchFamily="34" charset="-122"/>
                      </a:rPr>
                      <m:t> </m:t>
                    </m:r>
                    <m:sSub>
                      <m:sSubPr>
                        <m:ctrlPr>
                          <a:rPr lang="en-US" altLang="zh-CN" sz="2800" b="0" i="1" smtClean="0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zh-CN" altLang="en-US" sz="2800" b="0" i="1" smtClean="0">
                            <a:latin typeface="Cambria Math"/>
                            <a:ea typeface="微软雅黑" pitchFamily="34" charset="-122"/>
                          </a:rPr>
                          <m:t>则</m:t>
                        </m:r>
                        <m:r>
                          <a:rPr lang="en-US" altLang="zh-CN" sz="2800" i="1">
                            <a:latin typeface="Cambria Math"/>
                            <a:ea typeface="微软雅黑" pitchFamily="34" charset="-122"/>
                          </a:rPr>
                          <m:t>𝑧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/>
                            <a:ea typeface="微软雅黑" pitchFamily="34" charset="-122"/>
                          </a:rPr>
                          <m:t>𝑜𝑝𝑡</m:t>
                        </m:r>
                      </m:sub>
                    </m:sSub>
                    <m:r>
                      <a:rPr lang="en-US" altLang="zh-CN" sz="2800" b="0" i="1" smtClean="0">
                        <a:latin typeface="Cambria Math"/>
                        <a:ea typeface="微软雅黑" pitchFamily="34" charset="-122"/>
                      </a:rPr>
                      <m:t>=</m:t>
                    </m:r>
                    <m:sSup>
                      <m:sSupPr>
                        <m:ctrlPr>
                          <a:rPr lang="en-US" altLang="zh-CN" sz="2800" b="0" i="1" smtClean="0">
                            <a:latin typeface="Cambria Math"/>
                            <a:ea typeface="微软雅黑" pitchFamily="34" charset="-122"/>
                          </a:rPr>
                        </m:ctrlPr>
                      </m:sSupPr>
                      <m:e>
                        <m:r>
                          <a:rPr lang="en-US" altLang="zh-CN" sz="2800" i="1">
                            <a:latin typeface="Cambria Math"/>
                            <a:ea typeface="微软雅黑" pitchFamily="34" charset="-122"/>
                          </a:rPr>
                          <m:t>𝑈</m:t>
                        </m:r>
                      </m:e>
                      <m:sup>
                        <m:r>
                          <a:rPr lang="en-US" altLang="zh-CN" sz="2800" b="0" i="1" smtClean="0">
                            <a:latin typeface="Cambria Math"/>
                            <a:ea typeface="微软雅黑" pitchFamily="34" charset="-122"/>
                          </a:rPr>
                          <m:t>𝑇</m:t>
                        </m:r>
                      </m:sup>
                    </m:sSup>
                    <m:r>
                      <a:rPr lang="en-US" altLang="zh-CN" sz="2800" b="0" i="1" smtClean="0">
                        <a:latin typeface="Cambria Math"/>
                        <a:ea typeface="微软雅黑" pitchFamily="34" charset="-122"/>
                      </a:rPr>
                      <m:t>(</m:t>
                    </m:r>
                    <m:r>
                      <a:rPr lang="en-US" altLang="zh-CN" sz="2800" b="0" i="1" smtClean="0">
                        <a:latin typeface="Cambria Math"/>
                        <a:ea typeface="微软雅黑" pitchFamily="34" charset="-122"/>
                      </a:rPr>
                      <m:t>𝑦</m:t>
                    </m:r>
                    <m:r>
                      <a:rPr lang="en-US" altLang="zh-CN" sz="2800" b="0" i="1" smtClean="0">
                        <a:latin typeface="Cambria Math"/>
                        <a:ea typeface="微软雅黑" pitchFamily="34" charset="-122"/>
                      </a:rPr>
                      <m:t>−</m:t>
                    </m:r>
                    <m:sSub>
                      <m:sSubPr>
                        <m:ctrlPr>
                          <a:rPr lang="en-US" altLang="zh-CN" sz="2800" i="1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  <a:ea typeface="微软雅黑" pitchFamily="34" charset="-122"/>
                          </a:rPr>
                          <m:t>𝑒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  <a:ea typeface="微软雅黑" pitchFamily="34" charset="-122"/>
                          </a:rPr>
                          <m:t>𝑜𝑝𝑡</m:t>
                        </m:r>
                      </m:sub>
                    </m:sSub>
                    <m:r>
                      <a:rPr lang="en-US" altLang="zh-CN" sz="2800" b="0" i="1" smtClean="0">
                        <a:latin typeface="Cambria Math"/>
                        <a:ea typeface="微软雅黑" pitchFamily="34" charset="-122"/>
                      </a:rPr>
                      <m:t>)</m:t>
                    </m:r>
                  </m:oMath>
                </a14:m>
                <a:r>
                  <a:rPr lang="zh-CN" altLang="en-US" sz="2800" smtClean="0">
                    <a:latin typeface="微软雅黑" pitchFamily="34" charset="-122"/>
                    <a:ea typeface="微软雅黑" pitchFamily="34" charset="-122"/>
                  </a:rPr>
                  <a:t> （易证）</a:t>
                </a:r>
                <a:endParaRPr lang="en-US" altLang="zh-CN" sz="2800" smtClean="0">
                  <a:latin typeface="微软雅黑" pitchFamily="34" charset="-122"/>
                  <a:ea typeface="微软雅黑" pitchFamily="34" charset="-122"/>
                </a:endParaRPr>
              </a:p>
              <a:p>
                <a:pPr marL="0" indent="0" eaLnBrk="1" hangingPunct="1">
                  <a:buNone/>
                  <a:defRPr/>
                </a:pPr>
                <a:r>
                  <a:rPr lang="zh-CN" altLang="en-US" sz="2800" b="1" smtClean="0">
                    <a:latin typeface="微软雅黑" pitchFamily="34" charset="-122"/>
                    <a:ea typeface="微软雅黑" pitchFamily="34" charset="-122"/>
                  </a:rPr>
                  <a:t>引理</a:t>
                </a:r>
                <a:r>
                  <a:rPr lang="en-US" altLang="zh-CN" sz="2800" b="1" smtClean="0">
                    <a:latin typeface="微软雅黑" pitchFamily="34" charset="-122"/>
                    <a:ea typeface="微软雅黑" pitchFamily="34" charset="-122"/>
                  </a:rPr>
                  <a:t>2</a:t>
                </a:r>
                <a:r>
                  <a:rPr lang="zh-CN" altLang="en-US" sz="2800" smtClean="0">
                    <a:latin typeface="微软雅黑" pitchFamily="34" charset="-122"/>
                    <a:ea typeface="微软雅黑" pitchFamily="34" charset="-122"/>
                  </a:rPr>
                  <a:t>：</a:t>
                </a:r>
                <a:r>
                  <a:rPr lang="zh-CN" altLang="en-US" sz="2800">
                    <a:latin typeface="微软雅黑" pitchFamily="34" charset="-122"/>
                    <a:ea typeface="微软雅黑" pitchFamily="34" charset="-122"/>
                  </a:rPr>
                  <a:t>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  <a:ea typeface="微软雅黑" pitchFamily="34" charset="-122"/>
                          </a:rPr>
                          <m:t>𝑧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  <a:ea typeface="微软雅黑" pitchFamily="34" charset="-122"/>
                          </a:rPr>
                          <m:t>𝑜𝑝𝑡</m:t>
                        </m:r>
                      </m:sub>
                    </m:sSub>
                  </m:oMath>
                </a14:m>
                <a:r>
                  <a:rPr lang="en-US" altLang="zh-CN" sz="2800">
                    <a:latin typeface="微软雅黑" pitchFamily="34" charset="-122"/>
                    <a:ea typeface="微软雅黑" pitchFamily="34" charset="-122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800" i="1">
                        <a:latin typeface="Cambria Math"/>
                        <a:ea typeface="微软雅黑" pitchFamily="34" charset="-122"/>
                      </a:rPr>
                      <m:t> </m:t>
                    </m:r>
                    <m:r>
                      <a:rPr lang="zh-CN" altLang="en-US" sz="2800" b="0" i="1" smtClean="0">
                        <a:latin typeface="Cambria Math"/>
                        <a:ea typeface="微软雅黑" pitchFamily="34" charset="-122"/>
                      </a:rPr>
                      <m:t>则</m:t>
                    </m:r>
                    <m:sSub>
                      <m:sSubPr>
                        <m:ctrlPr>
                          <a:rPr lang="en-US" altLang="zh-CN" sz="2800" i="1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  <a:ea typeface="微软雅黑" pitchFamily="34" charset="-122"/>
                          </a:rPr>
                          <m:t>𝑒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  <a:ea typeface="微软雅黑" pitchFamily="34" charset="-122"/>
                          </a:rPr>
                          <m:t>𝑜𝑝𝑡</m:t>
                        </m:r>
                      </m:sub>
                    </m:sSub>
                    <m:r>
                      <a:rPr lang="en-US" altLang="zh-CN" sz="2800" i="1">
                        <a:latin typeface="Cambria Math"/>
                        <a:ea typeface="微软雅黑" pitchFamily="34" charset="-122"/>
                      </a:rPr>
                      <m:t>=</m:t>
                    </m:r>
                    <m:r>
                      <a:rPr lang="en-US" altLang="zh-CN" sz="2800" i="1" smtClean="0">
                        <a:latin typeface="Cambria Math"/>
                        <a:ea typeface="微软雅黑" pitchFamily="34" charset="-122"/>
                      </a:rPr>
                      <m:t> </m:t>
                    </m:r>
                    <m:sSub>
                      <m:sSubPr>
                        <m:ctrlPr>
                          <a:rPr lang="en-US" altLang="zh-CN" sz="2800" i="1" smtClean="0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latin typeface="Cambria Math"/>
                            <a:ea typeface="微软雅黑" pitchFamily="34" charset="-122"/>
                          </a:rPr>
                          <m:t>𝑆</m:t>
                        </m:r>
                      </m:e>
                      <m:sub>
                        <m:r>
                          <a:rPr lang="en-US" altLang="zh-CN" sz="2800" i="1" smtClean="0">
                            <a:latin typeface="Cambria Math"/>
                            <a:ea typeface="Cambria Math"/>
                          </a:rPr>
                          <m:t>𝜆</m:t>
                        </m:r>
                      </m:sub>
                    </m:sSub>
                    <m:r>
                      <a:rPr lang="en-US" altLang="zh-CN" sz="2800" i="1">
                        <a:latin typeface="Cambria Math"/>
                        <a:ea typeface="微软雅黑" pitchFamily="34" charset="-122"/>
                      </a:rPr>
                      <m:t>(</m:t>
                    </m:r>
                    <m:r>
                      <a:rPr lang="en-US" altLang="zh-CN" sz="2800" i="1">
                        <a:latin typeface="Cambria Math"/>
                        <a:ea typeface="微软雅黑" pitchFamily="34" charset="-122"/>
                      </a:rPr>
                      <m:t>𝑦</m:t>
                    </m:r>
                    <m:r>
                      <a:rPr lang="en-US" altLang="zh-CN" sz="2800" i="1">
                        <a:latin typeface="Cambria Math"/>
                        <a:ea typeface="微软雅黑" pitchFamily="34" charset="-122"/>
                      </a:rPr>
                      <m:t>−</m:t>
                    </m:r>
                    <m:r>
                      <a:rPr lang="en-US" altLang="zh-CN" sz="2800" b="0" i="1" smtClean="0">
                        <a:latin typeface="Cambria Math"/>
                        <a:ea typeface="微软雅黑" pitchFamily="34" charset="-122"/>
                      </a:rPr>
                      <m:t>𝑈</m:t>
                    </m:r>
                    <m:sSub>
                      <m:sSubPr>
                        <m:ctrlPr>
                          <a:rPr lang="en-US" altLang="zh-CN" sz="2800" b="0" i="1" smtClean="0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latin typeface="Cambria Math"/>
                            <a:ea typeface="微软雅黑" pitchFamily="34" charset="-122"/>
                          </a:rPr>
                          <m:t>𝑧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/>
                            <a:ea typeface="微软雅黑" pitchFamily="34" charset="-122"/>
                          </a:rPr>
                          <m:t>𝑜𝑝𝑡</m:t>
                        </m:r>
                      </m:sub>
                    </m:sSub>
                    <m:r>
                      <a:rPr lang="en-US" altLang="zh-CN" sz="2800" i="1">
                        <a:latin typeface="Cambria Math"/>
                        <a:ea typeface="微软雅黑" pitchFamily="34" charset="-122"/>
                      </a:rPr>
                      <m:t>)</m:t>
                    </m:r>
                  </m:oMath>
                </a14:m>
                <a:r>
                  <a:rPr lang="zh-CN" altLang="en-US" sz="2800"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zh-CN" altLang="en-US" sz="2800" smtClean="0">
                    <a:latin typeface="微软雅黑" pitchFamily="34" charset="-122"/>
                    <a:ea typeface="微软雅黑" pitchFamily="34" charset="-122"/>
                  </a:rPr>
                  <a:t>，其中</a:t>
                </a:r>
                <a:endParaRPr lang="en-US" altLang="zh-CN" sz="2800" smtClean="0">
                  <a:latin typeface="微软雅黑" pitchFamily="34" charset="-122"/>
                  <a:ea typeface="微软雅黑" pitchFamily="34" charset="-122"/>
                </a:endParaRPr>
              </a:p>
              <a:p>
                <a:pPr marL="0" indent="0" eaLnBrk="1" hangingPunct="1"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  <a:ea typeface="微软雅黑" pitchFamily="34" charset="-122"/>
                          </a:rPr>
                          <m:t>𝑆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  <a:ea typeface="Cambria Math"/>
                          </a:rPr>
                          <m:t>𝜏</m:t>
                        </m:r>
                      </m:sub>
                    </m:sSub>
                    <m:d>
                      <m:dPr>
                        <m:ctrlPr>
                          <a:rPr lang="en-US" altLang="zh-CN" sz="2800" i="1">
                            <a:latin typeface="Cambria Math"/>
                            <a:ea typeface="微软雅黑" pitchFamily="34" charset="-122"/>
                          </a:rPr>
                        </m:ctrlPr>
                      </m:dPr>
                      <m:e>
                        <m:r>
                          <a:rPr lang="en-US" altLang="zh-CN" sz="2800" i="1">
                            <a:latin typeface="Cambria Math"/>
                            <a:ea typeface="微软雅黑" pitchFamily="34" charset="-122"/>
                          </a:rPr>
                          <m:t>𝑥</m:t>
                        </m:r>
                      </m:e>
                    </m:d>
                  </m:oMath>
                </a14:m>
                <a:r>
                  <a:rPr lang="zh-CN" altLang="en-US" sz="2800" smtClean="0">
                    <a:ea typeface="微软雅黑" pitchFamily="34" charset="-122"/>
                  </a:rPr>
                  <a:t>为收敛算子：</a:t>
                </a:r>
                <a:endParaRPr lang="en-US" altLang="zh-CN" sz="2800" smtClean="0">
                  <a:ea typeface="微软雅黑" pitchFamily="34" charset="-122"/>
                </a:endParaRPr>
              </a:p>
              <a:p>
                <a:pPr marL="0" indent="0" eaLnBrk="1" hangingPunct="1">
                  <a:buNone/>
                  <a:defRPr/>
                </a:pPr>
                <a:r>
                  <a:rPr lang="zh-CN" altLang="en-US" sz="2800" smtClean="0">
                    <a:ea typeface="微软雅黑" pitchFamily="34" charset="-122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2800" b="0" i="1" smtClean="0">
                            <a:latin typeface="Cambria Math"/>
                            <a:ea typeface="微软雅黑" pitchFamily="34" charset="-122"/>
                          </a:rPr>
                        </m:ctrlPr>
                      </m:dPr>
                      <m:e>
                        <m:r>
                          <a:rPr lang="en-US" altLang="zh-CN" sz="2800" b="0" i="1" smtClean="0">
                            <a:latin typeface="Cambria Math"/>
                            <a:ea typeface="微软雅黑" pitchFamily="34" charset="-122"/>
                          </a:rPr>
                          <m:t>𝑥</m:t>
                        </m:r>
                      </m:e>
                    </m:d>
                    <m:r>
                      <a:rPr lang="en-US" altLang="zh-CN" sz="2800" b="0" i="1" smtClean="0">
                        <a:latin typeface="Cambria Math"/>
                        <a:ea typeface="微软雅黑" pitchFamily="34" charset="-122"/>
                      </a:rPr>
                      <m:t>&gt;</m:t>
                    </m:r>
                    <m:r>
                      <a:rPr lang="en-US" altLang="zh-CN" sz="2800" i="1">
                        <a:latin typeface="Cambria Math"/>
                        <a:ea typeface="Cambria Math"/>
                      </a:rPr>
                      <m:t>𝜏</m:t>
                    </m:r>
                    <m:r>
                      <a:rPr lang="zh-CN" altLang="en-US" sz="2800" b="0" i="1" smtClean="0">
                        <a:latin typeface="Cambria Math"/>
                        <a:ea typeface="Cambria Math"/>
                      </a:rPr>
                      <m:t>时</m:t>
                    </m:r>
                    <m:r>
                      <a:rPr lang="en-US" altLang="zh-CN" sz="2800" b="0" i="1" smtClean="0">
                        <a:latin typeface="Cambria Math"/>
                        <a:ea typeface="Cambria Math"/>
                      </a:rPr>
                      <m:t>,</m:t>
                    </m:r>
                    <m:sSub>
                      <m:sSubPr>
                        <m:ctrlPr>
                          <a:rPr lang="en-US" altLang="zh-CN" sz="2800" b="0" i="1" smtClean="0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  <a:ea typeface="微软雅黑" pitchFamily="34" charset="-122"/>
                          </a:rPr>
                          <m:t>𝑆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sub>
                    </m:sSub>
                    <m:d>
                      <m:dPr>
                        <m:ctrlPr>
                          <a:rPr lang="en-US" altLang="zh-CN" sz="2800" b="0" i="1" smtClean="0">
                            <a:latin typeface="Cambria Math"/>
                            <a:ea typeface="微软雅黑" pitchFamily="34" charset="-122"/>
                          </a:rPr>
                        </m:ctrlPr>
                      </m:dPr>
                      <m:e>
                        <m:r>
                          <a:rPr lang="en-US" altLang="zh-CN" sz="2800" b="0" i="1" smtClean="0">
                            <a:latin typeface="Cambria Math"/>
                            <a:ea typeface="微软雅黑" pitchFamily="34" charset="-122"/>
                          </a:rPr>
                          <m:t>𝑥</m:t>
                        </m:r>
                      </m:e>
                    </m:d>
                    <m:r>
                      <a:rPr lang="en-US" altLang="zh-CN" sz="2800" b="0" i="1" smtClean="0">
                        <a:latin typeface="Cambria Math"/>
                        <a:ea typeface="微软雅黑" pitchFamily="34" charset="-122"/>
                      </a:rPr>
                      <m:t>=</m:t>
                    </m:r>
                    <m:r>
                      <a:rPr lang="en-US" altLang="zh-CN" sz="2800" b="0" i="1" smtClean="0">
                        <a:latin typeface="Cambria Math"/>
                        <a:ea typeface="微软雅黑" pitchFamily="34" charset="-122"/>
                      </a:rPr>
                      <m:t>𝑠𝑔𝑛</m:t>
                    </m:r>
                    <m:r>
                      <a:rPr lang="en-US" altLang="zh-CN" sz="2800" b="0" i="1" smtClean="0">
                        <a:latin typeface="Cambria Math"/>
                        <a:ea typeface="微软雅黑" pitchFamily="34" charset="-122"/>
                      </a:rPr>
                      <m:t>(</m:t>
                    </m:r>
                    <m:r>
                      <a:rPr lang="en-US" altLang="zh-CN" sz="2800" b="0" i="1" smtClean="0">
                        <a:latin typeface="Cambria Math"/>
                        <a:ea typeface="微软雅黑" pitchFamily="34" charset="-122"/>
                      </a:rPr>
                      <m:t>𝑥</m:t>
                    </m:r>
                    <m:r>
                      <a:rPr lang="en-US" altLang="zh-CN" sz="2800" b="0" i="1" smtClean="0">
                        <a:latin typeface="Cambria Math"/>
                        <a:ea typeface="微软雅黑" pitchFamily="34" charset="-122"/>
                      </a:rPr>
                      <m:t>)(</m:t>
                    </m:r>
                    <m:r>
                      <a:rPr lang="en-US" altLang="zh-CN" sz="2800" b="0" i="1" smtClean="0">
                        <a:latin typeface="Cambria Math"/>
                        <a:ea typeface="微软雅黑" pitchFamily="34" charset="-122"/>
                      </a:rPr>
                      <m:t>𝑥</m:t>
                    </m:r>
                    <m:r>
                      <a:rPr lang="en-US" altLang="zh-CN" sz="2800" b="0" i="1" smtClean="0">
                        <a:latin typeface="Cambria Math"/>
                        <a:ea typeface="微软雅黑" pitchFamily="34" charset="-122"/>
                      </a:rPr>
                      <m:t>−</m:t>
                    </m:r>
                    <m:r>
                      <a:rPr lang="en-US" altLang="zh-CN" sz="2800" i="1">
                        <a:latin typeface="Cambria Math"/>
                        <a:ea typeface="Cambria Math"/>
                      </a:rPr>
                      <m:t>𝜏</m:t>
                    </m:r>
                    <m:r>
                      <a:rPr lang="en-US" altLang="zh-CN" sz="2800" b="0" i="1" smtClean="0">
                        <a:latin typeface="Cambria Math"/>
                        <a:ea typeface="微软雅黑" pitchFamily="34" charset="-122"/>
                      </a:rPr>
                      <m:t>)</m:t>
                    </m:r>
                  </m:oMath>
                </a14:m>
                <a:r>
                  <a:rPr lang="en-US" altLang="zh-CN" sz="2800" smtClean="0">
                    <a:latin typeface="微软雅黑" pitchFamily="34" charset="-122"/>
                    <a:ea typeface="微软雅黑" pitchFamily="34" charset="-122"/>
                  </a:rPr>
                  <a:t>,</a:t>
                </a:r>
              </a:p>
              <a:p>
                <a:pPr marL="0" indent="0" eaLnBrk="1" hangingPunct="1">
                  <a:buNone/>
                  <a:defRPr/>
                </a:pPr>
                <a:r>
                  <a:rPr lang="zh-CN" altLang="en-US" sz="2800" smtClean="0">
                    <a:latin typeface="微软雅黑" pitchFamily="34" charset="-122"/>
                    <a:ea typeface="微软雅黑" pitchFamily="34" charset="-122"/>
                  </a:rPr>
                  <a:t>其它情况时，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  <a:ea typeface="微软雅黑" pitchFamily="34" charset="-122"/>
                          </a:rPr>
                          <m:t>𝑆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  <a:ea typeface="Cambria Math"/>
                          </a:rPr>
                          <m:t>𝜏</m:t>
                        </m:r>
                      </m:sub>
                    </m:sSub>
                    <m:d>
                      <m:dPr>
                        <m:ctrlPr>
                          <a:rPr lang="en-US" altLang="zh-CN" sz="2800" i="1">
                            <a:latin typeface="Cambria Math"/>
                            <a:ea typeface="微软雅黑" pitchFamily="34" charset="-122"/>
                          </a:rPr>
                        </m:ctrlPr>
                      </m:dPr>
                      <m:e>
                        <m:r>
                          <a:rPr lang="en-US" altLang="zh-CN" sz="2800" i="1">
                            <a:latin typeface="Cambria Math"/>
                            <a:ea typeface="微软雅黑" pitchFamily="34" charset="-122"/>
                          </a:rPr>
                          <m:t>𝑥</m:t>
                        </m:r>
                      </m:e>
                    </m:d>
                  </m:oMath>
                </a14:m>
                <a:r>
                  <a:rPr lang="zh-CN" altLang="en-US" sz="2800" smtClean="0">
                    <a:latin typeface="微软雅黑" pitchFamily="34" charset="-122"/>
                    <a:ea typeface="微软雅黑" pitchFamily="34" charset="-122"/>
                  </a:rPr>
                  <a:t>为</a:t>
                </a:r>
                <a:r>
                  <a:rPr lang="en-US" altLang="zh-CN" sz="2800" smtClean="0">
                    <a:latin typeface="微软雅黑" pitchFamily="34" charset="-122"/>
                    <a:ea typeface="微软雅黑" pitchFamily="34" charset="-122"/>
                  </a:rPr>
                  <a:t>0</a:t>
                </a:r>
                <a:r>
                  <a:rPr lang="zh-CN" altLang="en-US" sz="2800" smtClean="0">
                    <a:latin typeface="微软雅黑" pitchFamily="34" charset="-122"/>
                    <a:ea typeface="微软雅黑" pitchFamily="34" charset="-122"/>
                  </a:rPr>
                  <a:t>。</a:t>
                </a:r>
                <a:endParaRPr lang="en-US" altLang="zh-CN" sz="2800">
                  <a:latin typeface="微软雅黑" pitchFamily="34" charset="-122"/>
                  <a:ea typeface="微软雅黑" pitchFamily="34" charset="-122"/>
                </a:endParaRPr>
              </a:p>
              <a:p>
                <a:pPr marL="0" indent="0" eaLnBrk="1" hangingPunct="1">
                  <a:buNone/>
                  <a:defRPr/>
                </a:pPr>
                <a:r>
                  <a:rPr lang="en-US" altLang="zh-CN" sz="2800" smtClean="0">
                    <a:latin typeface="微软雅黑" pitchFamily="34" charset="-122"/>
                    <a:ea typeface="微软雅黑" pitchFamily="34" charset="-122"/>
                  </a:rPr>
                  <a:t> </a:t>
                </a:r>
              </a:p>
            </p:txBody>
          </p:sp>
        </mc:Choice>
        <mc:Fallback xmlns="">
          <p:sp>
            <p:nvSpPr>
              <p:cNvPr id="819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60450"/>
                <a:ext cx="8229600" cy="4525963"/>
              </a:xfrm>
              <a:blipFill rotWithShape="1">
                <a:blip r:embed="rId2"/>
                <a:stretch>
                  <a:fillRect l="-1481" t="-1482" r="-1481" b="-25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6849CB6-5076-4397-B809-4D8469AFB2D4}" type="slidenum">
              <a:rPr lang="en-US" altLang="zh-CN" b="1" smtClean="0">
                <a:latin typeface="微软雅黑" pitchFamily="34" charset="-122"/>
                <a:ea typeface="微软雅黑" pitchFamily="34" charset="-122"/>
              </a:rPr>
              <a:pPr eaLnBrk="1" hangingPunct="1"/>
              <a:t>7</a:t>
            </a:fld>
            <a:endParaRPr lang="en-US" altLang="zh-CN" b="1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29000" y="3048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600" b="1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稀疏原型</a:t>
            </a:r>
          </a:p>
        </p:txBody>
      </p:sp>
      <p:pic>
        <p:nvPicPr>
          <p:cNvPr id="8197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76250" y="1295400"/>
            <a:ext cx="8229600" cy="3810000"/>
          </a:xfrm>
        </p:spPr>
        <p:txBody>
          <a:bodyPr/>
          <a:lstStyle/>
          <a:p>
            <a:pPr eaLnBrk="1" hangingPunct="1"/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迭代</a:t>
            </a: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算法流程</a:t>
            </a:r>
            <a:endParaRPr lang="en-US" altLang="zh-CN" sz="2800" b="1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26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A069898-DE8D-4677-A525-CC004EF02C0A}" type="slidenum">
              <a:rPr lang="en-US" altLang="zh-CN" b="1" smtClean="0">
                <a:latin typeface="微软雅黑" pitchFamily="34" charset="-122"/>
                <a:ea typeface="微软雅黑" pitchFamily="34" charset="-122"/>
              </a:rPr>
              <a:pPr eaLnBrk="1" hangingPunct="1"/>
              <a:t>8</a:t>
            </a:fld>
            <a:endParaRPr lang="en-US" altLang="zh-CN" b="1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227" name="图片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429000" y="3048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600" b="1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稀疏原型</a:t>
            </a:r>
          </a:p>
        </p:txBody>
      </p:sp>
      <p:pic>
        <p:nvPicPr>
          <p:cNvPr id="9239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23" y="1981200"/>
            <a:ext cx="7943404" cy="2843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7" name="灯片编号占位符 1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2460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7E8272F-42B7-40E6-B784-150A4879A191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9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278" name="图片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701800" y="951130"/>
            <a:ext cx="5867400" cy="4913841"/>
            <a:chOff x="1701800" y="951130"/>
            <a:chExt cx="5867400" cy="4913841"/>
          </a:xfrm>
        </p:grpSpPr>
        <p:pic>
          <p:nvPicPr>
            <p:cNvPr id="11294" name="Picture 3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1800" y="951130"/>
              <a:ext cx="5867400" cy="49138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1739900" y="104775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无遮挡</a:t>
              </a:r>
              <a:endParaRPr lang="zh-CN" altLang="en-US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" name="标题 28"/>
          <p:cNvSpPr txBox="1">
            <a:spLocks/>
          </p:cNvSpPr>
          <p:nvPr/>
        </p:nvSpPr>
        <p:spPr bwMode="auto">
          <a:xfrm>
            <a:off x="520700" y="304800"/>
            <a:ext cx="8229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zh-CN" altLang="en-US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基于稀疏原型的表达</a:t>
            </a:r>
            <a:endParaRPr lang="zh-CN" altLang="en-US" sz="360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4131</TotalTime>
  <Words>1453</Words>
  <Application>Microsoft Office PowerPoint</Application>
  <PresentationFormat>全屏显示(4:3)</PresentationFormat>
  <Paragraphs>201</Paragraphs>
  <Slides>24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28" baseType="lpstr">
      <vt:lpstr>Office Theme</vt:lpstr>
      <vt:lpstr>Equation</vt:lpstr>
      <vt:lpstr>משוואה</vt:lpstr>
      <vt:lpstr>MathType 6.0 Equation</vt:lpstr>
      <vt:lpstr>Online Object Tracking with Sparse Prototypes[1]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1.粒子采样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参考文献</vt:lpstr>
      <vt:lpstr>附录一：PCA特征子空间</vt:lpstr>
      <vt:lpstr>附录二：稀疏表达</vt:lpstr>
    </vt:vector>
  </TitlesOfParts>
  <Company>UCSD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Tracking with Online Multiple Instance Learning</dc:title>
  <dc:creator> bbabenko</dc:creator>
  <cp:lastModifiedBy>微软用户</cp:lastModifiedBy>
  <cp:revision>265</cp:revision>
  <cp:lastPrinted>2012-12-31T11:08:35Z</cp:lastPrinted>
  <dcterms:created xsi:type="dcterms:W3CDTF">2009-02-09T23:20:21Z</dcterms:created>
  <dcterms:modified xsi:type="dcterms:W3CDTF">2013-01-03T07:12:37Z</dcterms:modified>
</cp:coreProperties>
</file>