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305" r:id="rId4"/>
    <p:sldId id="270" r:id="rId5"/>
    <p:sldId id="306" r:id="rId6"/>
    <p:sldId id="307" r:id="rId7"/>
    <p:sldId id="308" r:id="rId8"/>
    <p:sldId id="309" r:id="rId9"/>
    <p:sldId id="268" r:id="rId10"/>
    <p:sldId id="310" r:id="rId11"/>
    <p:sldId id="311" r:id="rId12"/>
    <p:sldId id="312" r:id="rId13"/>
    <p:sldId id="273" r:id="rId14"/>
    <p:sldId id="313" r:id="rId15"/>
    <p:sldId id="314" r:id="rId16"/>
    <p:sldId id="315" r:id="rId17"/>
    <p:sldId id="316" r:id="rId18"/>
    <p:sldId id="294" r:id="rId19"/>
    <p:sldId id="272" r:id="rId20"/>
    <p:sldId id="302" r:id="rId21"/>
    <p:sldId id="304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33"/>
    <a:srgbClr val="00FF00"/>
    <a:srgbClr val="C2F4D6"/>
    <a:srgbClr val="FFDE75"/>
    <a:srgbClr val="FA7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42" autoAdjust="0"/>
    <p:restoredTop sz="94104" autoAdjust="0"/>
  </p:normalViewPr>
  <p:slideViewPr>
    <p:cSldViewPr>
      <p:cViewPr>
        <p:scale>
          <a:sx n="100" d="100"/>
          <a:sy n="100" d="100"/>
        </p:scale>
        <p:origin x="-402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B5AE460-507F-4856-B698-AADDA5A110F6}" type="datetimeFigureOut">
              <a:rPr lang="zh-CN" altLang="en-US"/>
              <a:pPr>
                <a:defRPr/>
              </a:pPr>
              <a:t>2013-03-09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6F37E5D-BDDE-45C2-B7A0-68A46B2145F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88855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BBE2C48-37B3-4517-98F5-59F75BE17239}" type="datetimeFigureOut">
              <a:rPr lang="en-US" altLang="zh-CN"/>
              <a:pPr>
                <a:defRPr/>
              </a:pPr>
              <a:t>3/9/2013</a:t>
            </a:fld>
            <a:endParaRPr lang="en-US" altLang="zh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26759F0-8304-4B6C-BAED-A8072584FBD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73191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B3A5197-A75C-46BB-9327-735FEE5DFD52}" type="slidenum">
              <a:rPr lang="en-US" altLang="zh-CN" smtClean="0"/>
              <a:pPr eaLnBrk="1" hangingPunct="1"/>
              <a:t>1</a:t>
            </a:fld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F47A7-2819-47EE-B936-0002E5031615}" type="datetime1">
              <a:rPr lang="en-US" altLang="zh-CN"/>
              <a:pPr>
                <a:defRPr/>
              </a:pPr>
              <a:t>3/9/2013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19FC6-EBD2-4734-88AA-929E1210E4B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79375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E5572-E0DA-4876-AB07-1847B06E0B66}" type="datetime1">
              <a:rPr lang="en-US" altLang="zh-CN"/>
              <a:pPr>
                <a:defRPr/>
              </a:pPr>
              <a:t>3/9/2013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BC7E6-591E-43D3-8615-A61EE600F88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76226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11EF8-4D7C-4980-B494-B9B0A8D54988}" type="datetime1">
              <a:rPr lang="en-US" altLang="zh-CN"/>
              <a:pPr>
                <a:defRPr/>
              </a:pPr>
              <a:t>3/9/2013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45570-280C-440F-9E00-788D3FD21BB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60960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5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Font typeface="Courier New" pitchFamily="49" charset="0"/>
              <a:buChar char="o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8C07D-17DC-4838-91AD-5E7EF4530A0C}" type="datetime1">
              <a:rPr lang="en-US" altLang="zh-CN"/>
              <a:pPr>
                <a:defRPr/>
              </a:pPr>
              <a:t>3/9/2013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5743C-CCB4-45C5-89F0-AA7915B9D25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18405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86239-8335-47F6-840D-7ED6C9CF1A46}" type="datetime1">
              <a:rPr lang="en-US" altLang="zh-CN"/>
              <a:pPr>
                <a:defRPr/>
              </a:pPr>
              <a:t>3/9/2013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637B5-F12B-4106-82C4-FD991E2F867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41043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E5EB2-A5CF-4E80-8ABE-78992C2340E1}" type="datetime1">
              <a:rPr lang="en-US" altLang="zh-CN"/>
              <a:pPr>
                <a:defRPr/>
              </a:pPr>
              <a:t>3/9/2013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6F177-B163-42CB-AA83-84550A460CD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6265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AB87A-B9BB-4972-BB88-B55063ED449C}" type="datetime1">
              <a:rPr lang="en-US" altLang="zh-CN"/>
              <a:pPr>
                <a:defRPr/>
              </a:pPr>
              <a:t>3/9/2013</a:t>
            </a:fld>
            <a:endParaRPr lang="en-US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23028-41B4-4C60-8C89-D18FF595F60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42098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DFBF3-1DCE-4EC9-8A62-5561BEFAE18C}" type="datetime1">
              <a:rPr lang="en-US" altLang="zh-CN"/>
              <a:pPr>
                <a:defRPr/>
              </a:pPr>
              <a:t>3/9/2013</a:t>
            </a:fld>
            <a:endParaRPr lang="en-US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B6FBC-D515-4DB7-B969-602CAE0F279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29977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626DE-7A26-4AB6-91F5-DB9088538F62}" type="datetime1">
              <a:rPr lang="en-US" altLang="zh-CN"/>
              <a:pPr>
                <a:defRPr/>
              </a:pPr>
              <a:t>3/9/2013</a:t>
            </a:fld>
            <a:endParaRPr lang="en-US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F16CA-C9CD-4B4F-9367-2185FB2B37B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25289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270F4-5E92-4187-A723-78097E44F0A2}" type="datetime1">
              <a:rPr lang="en-US" altLang="zh-CN"/>
              <a:pPr>
                <a:defRPr/>
              </a:pPr>
              <a:t>3/9/2013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8760F-EEB3-44A3-8DEC-D0314A6A110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34254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A7A6B-801E-44F1-9D96-9C648294584D}" type="datetime1">
              <a:rPr lang="en-US" altLang="zh-CN"/>
              <a:pPr>
                <a:defRPr/>
              </a:pPr>
              <a:t>3/9/2013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236A7-3667-4998-AB61-BAFD765B905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96584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AF5DDDDD-A618-402D-86C3-FC302828CDB3}" type="datetime1">
              <a:rPr lang="en-US" altLang="zh-CN"/>
              <a:pPr>
                <a:defRPr/>
              </a:pPr>
              <a:t>3/9/2013</a:t>
            </a:fld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altLang="zh-CN"/>
              <a:t>1</a:t>
            </a: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E2EC04A3-01A0-4F33-9EF1-8DE714ED459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0.png"/><Relationship Id="rId3" Type="http://schemas.openxmlformats.org/officeDocument/2006/relationships/image" Target="../media/image2.jpeg"/><Relationship Id="rId7" Type="http://schemas.openxmlformats.org/officeDocument/2006/relationships/image" Target="../media/image48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eg"/><Relationship Id="rId9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9.w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0.wmf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1.png"/><Relationship Id="rId7" Type="http://schemas.openxmlformats.org/officeDocument/2006/relationships/image" Target="../media/image6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0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0.png"/><Relationship Id="rId5" Type="http://schemas.openxmlformats.org/officeDocument/2006/relationships/image" Target="../media/image66.png"/><Relationship Id="rId4" Type="http://schemas.openxmlformats.org/officeDocument/2006/relationships/image" Target="../media/image37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11" Type="http://schemas.openxmlformats.org/officeDocument/2006/relationships/image" Target="../media/image16.png"/><Relationship Id="rId5" Type="http://schemas.openxmlformats.org/officeDocument/2006/relationships/image" Target="../media/image12.png"/><Relationship Id="rId10" Type="http://schemas.openxmlformats.org/officeDocument/2006/relationships/image" Target="../media/image15.png"/><Relationship Id="rId4" Type="http://schemas.openxmlformats.org/officeDocument/2006/relationships/image" Target="../media/image11.png"/><Relationship Id="rId9" Type="http://schemas.openxmlformats.org/officeDocument/2006/relationships/image" Target="../media/image14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0.png"/><Relationship Id="rId7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60.png"/><Relationship Id="rId10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4.png"/><Relationship Id="rId7" Type="http://schemas.openxmlformats.org/officeDocument/2006/relationships/image" Target="../media/image2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Relationship Id="rId5" Type="http://schemas.openxmlformats.org/officeDocument/2006/relationships/image" Target="../media/image17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tiff"/><Relationship Id="rId5" Type="http://schemas.openxmlformats.org/officeDocument/2006/relationships/image" Target="../media/image30.tiff"/><Relationship Id="rId10" Type="http://schemas.openxmlformats.org/officeDocument/2006/relationships/image" Target="../media/image35.png"/><Relationship Id="rId4" Type="http://schemas.openxmlformats.org/officeDocument/2006/relationships/image" Target="../media/image29.tiff"/><Relationship Id="rId9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tiff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tiff"/><Relationship Id="rId4" Type="http://schemas.openxmlformats.org/officeDocument/2006/relationships/image" Target="../media/image38.png"/><Relationship Id="rId9" Type="http://schemas.openxmlformats.org/officeDocument/2006/relationships/image" Target="../media/image43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762000" y="1524000"/>
            <a:ext cx="7772400" cy="1066800"/>
          </a:xfrm>
        </p:spPr>
        <p:txBody>
          <a:bodyPr/>
          <a:lstStyle/>
          <a:p>
            <a:pPr eaLnBrk="1" hangingPunct="1"/>
            <a:r>
              <a:rPr lang="zh-CN" altLang="en-US" sz="4000" b="1" smtClean="0">
                <a:latin typeface="微软雅黑" pitchFamily="34" charset="-122"/>
                <a:ea typeface="微软雅黑" pitchFamily="34" charset="-122"/>
              </a:rPr>
              <a:t>基于</a:t>
            </a:r>
            <a:r>
              <a:rPr lang="en-US" altLang="zh-CN" sz="4800" b="1" smtClean="0">
                <a:latin typeface="Brush Script MT" pitchFamily="66" charset="0"/>
                <a:ea typeface="微软雅黑" pitchFamily="34" charset="-122"/>
              </a:rPr>
              <a:t>l</a:t>
            </a:r>
            <a:r>
              <a:rPr lang="en-US" altLang="zh-CN" sz="4000" b="1" baseline="-2500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4000" b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范数最小化的目标跟踪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4953000" y="3505200"/>
            <a:ext cx="3048000" cy="762000"/>
          </a:xfrm>
        </p:spPr>
        <p:txBody>
          <a:bodyPr/>
          <a:lstStyle/>
          <a:p>
            <a:pPr eaLnBrk="1" hangingPunct="1"/>
            <a:r>
              <a:rPr lang="zh-CN" altLang="en-US" sz="2800" b="1" baseline="3000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报告人：杨 勋     </a:t>
            </a:r>
            <a:endParaRPr lang="en-US" altLang="zh-CN" sz="2800" b="1" baseline="3000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2800" b="1" baseline="3000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         导师   ：齐美彬教授</a:t>
            </a:r>
            <a:endParaRPr lang="en-US" altLang="zh-CN" sz="2800" b="1" baseline="3000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endParaRPr lang="en-US" altLang="zh-CN" sz="2400" baseline="30000" smtClean="0">
              <a:solidFill>
                <a:srgbClr val="898989"/>
              </a:solidFill>
            </a:endParaRPr>
          </a:p>
          <a:p>
            <a:pPr eaLnBrk="1" hangingPunct="1"/>
            <a:endParaRPr lang="en-US" altLang="zh-CN" sz="2800" baseline="30000" smtClean="0">
              <a:solidFill>
                <a:srgbClr val="898989"/>
              </a:solidFill>
            </a:endParaRPr>
          </a:p>
        </p:txBody>
      </p:sp>
      <p:sp>
        <p:nvSpPr>
          <p:cNvPr id="2052" name="灯片编号占位符 9"/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6234113"/>
            <a:ext cx="3810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3413EC3-7C70-405B-A30D-975BB2F533E2}" type="slidenum">
              <a:rPr lang="en-US" altLang="zh-CN" b="1" smtClean="0">
                <a:latin typeface="微软雅黑" pitchFamily="34" charset="-122"/>
                <a:ea typeface="微软雅黑" pitchFamily="34" charset="-122"/>
              </a:rPr>
              <a:pPr eaLnBrk="1" hangingPunct="1"/>
              <a:t>1</a:t>
            </a:fld>
            <a:endParaRPr lang="en-US" altLang="zh-CN" b="1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53" name="TextBox 1"/>
          <p:cNvSpPr txBox="1">
            <a:spLocks noChangeArrowheads="1"/>
          </p:cNvSpPr>
          <p:nvPr/>
        </p:nvSpPr>
        <p:spPr bwMode="auto">
          <a:xfrm>
            <a:off x="3962400" y="5181600"/>
            <a:ext cx="13509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2000" b="1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2013. </a:t>
            </a:r>
            <a:r>
              <a:rPr lang="en-US" altLang="zh-CN" sz="2000" b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3. 10</a:t>
            </a:r>
            <a:endParaRPr lang="zh-CN" altLang="en-US" sz="2000" b="1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pic>
        <p:nvPicPr>
          <p:cNvPr id="2054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31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02431" y="1062632"/>
                <a:ext cx="8512969" cy="4957168"/>
              </a:xfrm>
            </p:spPr>
            <p:txBody>
              <a:bodyPr/>
              <a:lstStyle/>
              <a:p>
                <a:pPr marL="0" indent="0" eaLnBrk="1" hangingPunct="1">
                  <a:buNone/>
                </a:pPr>
                <a:r>
                  <a:rPr lang="zh-CN" altLang="en-US" sz="2800" smtClean="0">
                    <a:latin typeface="微软雅黑" pitchFamily="34" charset="-122"/>
                    <a:ea typeface="微软雅黑" pitchFamily="34" charset="-122"/>
                  </a:rPr>
                  <a:t>三、动态模型（引入仿射变换）</a:t>
                </a:r>
                <a:endParaRPr lang="en-US" altLang="zh-CN" sz="2400" smtClean="0">
                  <a:latin typeface="微软雅黑" pitchFamily="34" charset="-122"/>
                  <a:ea typeface="微软雅黑" pitchFamily="34" charset="-122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altLang="zh-CN" sz="2000" b="0" smtClean="0">
                    <a:latin typeface="Cambria Math"/>
                    <a:ea typeface="微软雅黑" pitchFamily="34" charset="-122"/>
                  </a:rPr>
                  <a:t>         </a:t>
                </a:r>
                <a:r>
                  <a:rPr lang="zh-CN" altLang="en-US" sz="2000" b="0" smtClean="0">
                    <a:latin typeface="Cambria Math"/>
                    <a:ea typeface="微软雅黑" pitchFamily="34" charset="-122"/>
                  </a:rPr>
                  <a:t>动态模型主要用来描述连续两帧之间的运动特性</a:t>
                </a:r>
                <a:r>
                  <a:rPr lang="zh-CN" altLang="en-US" sz="2000" smtClean="0">
                    <a:latin typeface="Cambria Math"/>
                    <a:ea typeface="微软雅黑" pitchFamily="34" charset="-122"/>
                  </a:rPr>
                  <a:t>，目标的状态向量为</a:t>
                </a:r>
                <a:endParaRPr lang="en-US" altLang="zh-CN" sz="2000" b="0" smtClean="0">
                  <a:latin typeface="Cambria Math"/>
                  <a:ea typeface="微软雅黑" pitchFamily="34" charset="-122"/>
                </a:endParaRPr>
              </a:p>
              <a:p>
                <a:pPr marL="0" indent="0" eaLnBrk="1" hangingPunct="1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0" i="1" smtClean="0">
                              <a:latin typeface="Cambria Math"/>
                              <a:ea typeface="微软雅黑" pitchFamily="34" charset="-122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  <m:t>𝑋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/>
                              <a:ea typeface="微软雅黑" pitchFamily="34" charset="-122"/>
                            </a:rPr>
                            <m:t>𝑡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/>
                          <a:ea typeface="微软雅黑" pitchFamily="34" charset="-122"/>
                        </a:rPr>
                        <m:t>=(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altLang="zh-CN" sz="2000" i="1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altLang="zh-CN" sz="2000" i="1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  <m:sub>
                          <m:r>
                            <a:rPr lang="en-US" altLang="zh-CN" sz="2000" i="1">
                              <a:latin typeface="Cambria Math"/>
                              <a:ea typeface="Cambria Math"/>
                            </a:rPr>
                            <m:t>𝑡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/>
                          <a:ea typeface="Cambria Math"/>
                        </a:rPr>
                        <m:t>,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/>
                              <a:ea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altLang="zh-CN" sz="2000" i="1">
                              <a:latin typeface="Cambria Math"/>
                              <a:ea typeface="Cambria Math"/>
                            </a:rPr>
                            <m:t>𝑡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/>
                          <a:ea typeface="Cambria Math"/>
                        </a:rPr>
                        <m:t>,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/>
                              <a:ea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US" altLang="zh-CN" sz="2000" i="1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/>
                              <a:ea typeface="Cambria Math"/>
                            </a:rPr>
                            <m:t>𝜙</m:t>
                          </m:r>
                        </m:e>
                        <m:sub>
                          <m: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  <m:t>𝑡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/>
                          <a:ea typeface="微软雅黑" pitchFamily="34" charset="-122"/>
                        </a:rPr>
                        <m:t>)</m:t>
                      </m:r>
                    </m:oMath>
                  </m:oMathPara>
                </a14:m>
                <a:endParaRPr lang="en-US" altLang="zh-CN" sz="2000">
                  <a:latin typeface="Cambria Math"/>
                  <a:ea typeface="微软雅黑" pitchFamily="34" charset="-122"/>
                </a:endParaRPr>
              </a:p>
              <a:p>
                <a:pPr marL="0" indent="0" eaLnBrk="1" hangingPunct="1">
                  <a:spcBef>
                    <a:spcPts val="0"/>
                  </a:spcBef>
                  <a:buNone/>
                </a:pPr>
                <a:r>
                  <a:rPr lang="zh-CN" altLang="en-US" sz="2000" b="0" smtClean="0">
                    <a:latin typeface="Cambria Math"/>
                    <a:ea typeface="微软雅黑" pitchFamily="34" charset="-122"/>
                  </a:rPr>
                  <a:t>其中</a:t>
                </a:r>
                <a:r>
                  <a:rPr lang="en-US" altLang="zh-CN" sz="2000" smtClean="0"/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zh-CN" sz="2000" smtClean="0">
                    <a:latin typeface="微软雅黑" pitchFamily="34" charset="-122"/>
                    <a:ea typeface="微软雅黑" pitchFamily="34" charset="-122"/>
                  </a:rPr>
                  <a:t>表示目标中心的平移量</a:t>
                </a:r>
                <a:r>
                  <a:rPr lang="en-US" altLang="zh-CN" sz="2000" smtClean="0"/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zh-CN" sz="2000" smtClean="0">
                    <a:latin typeface="微软雅黑" pitchFamily="34" charset="-122"/>
                    <a:ea typeface="微软雅黑" pitchFamily="34" charset="-122"/>
                  </a:rPr>
                  <a:t>表示旋转角</a:t>
                </a:r>
                <a:r>
                  <a:rPr lang="en-US" altLang="zh-CN" sz="2000" smtClean="0"/>
                  <a:t>;</a:t>
                </a:r>
                <a:r>
                  <a:rPr lang="en-US" altLang="zh-CN" sz="200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/>
                            <a:ea typeface="Cambria Math"/>
                          </a:rPr>
                          <m:t>𝑠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  <a:ea typeface="Cambria Math"/>
                          </a:rPr>
                          <m:t>𝑡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altLang="zh-CN" sz="2000" smtClean="0">
                    <a:latin typeface="微软雅黑" pitchFamily="34" charset="-122"/>
                    <a:ea typeface="微软雅黑" pitchFamily="34" charset="-122"/>
                  </a:rPr>
                  <a:t>表示尺度变化量</a:t>
                </a:r>
                <a:r>
                  <a:rPr lang="en-US" altLang="zh-CN" sz="2000" smtClean="0"/>
                  <a:t>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000" i="1" smtClean="0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zh-CN" sz="2000" smtClean="0">
                    <a:latin typeface="微软雅黑" pitchFamily="34" charset="-122"/>
                    <a:ea typeface="微软雅黑" pitchFamily="34" charset="-122"/>
                  </a:rPr>
                  <a:t>表示宽高比</a:t>
                </a:r>
                <a:r>
                  <a:rPr lang="en-US" altLang="zh-CN" sz="2000">
                    <a:latin typeface="微软雅黑" pitchFamily="34" charset="-122"/>
                    <a:ea typeface="微软雅黑" pitchFamily="34" charset="-122"/>
                  </a:rPr>
                  <a:t>；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 smtClean="0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sz="2000" i="1" smtClean="0">
                            <a:latin typeface="Cambria Math"/>
                            <a:ea typeface="Cambria Math"/>
                          </a:rPr>
                          <m:t>𝜙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/>
                            <a:ea typeface="微软雅黑" pitchFamily="34" charset="-122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zh-CN" sz="2000" smtClean="0">
                    <a:latin typeface="微软雅黑" pitchFamily="34" charset="-122"/>
                    <a:ea typeface="微软雅黑" pitchFamily="34" charset="-122"/>
                  </a:rPr>
                  <a:t>表示倾斜角</a:t>
                </a:r>
                <a:r>
                  <a:rPr lang="en-US" altLang="zh-CN" sz="2000" smtClean="0"/>
                  <a:t>。</a:t>
                </a:r>
              </a:p>
              <a:p>
                <a:pPr marL="0" indent="0" eaLnBrk="1" hangingPunct="1">
                  <a:spcBef>
                    <a:spcPts val="0"/>
                  </a:spcBef>
                  <a:buNone/>
                </a:pPr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       目标状态转移的概率模型服从高斯分布</a:t>
                </a:r>
                <a:endParaRPr lang="en-US" altLang="zh-CN" sz="2000" smtClean="0">
                  <a:latin typeface="微软雅黑" pitchFamily="34" charset="-122"/>
                  <a:ea typeface="微软雅黑" pitchFamily="34" charset="-122"/>
                </a:endParaRPr>
              </a:p>
              <a:p>
                <a:pPr marL="0" indent="0" eaLnBrk="1" hangingPunct="1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latin typeface="Cambria Math"/>
                              <a:ea typeface="微软雅黑" pitchFamily="34" charset="-122"/>
                            </a:rPr>
                            <m:t>𝑝</m:t>
                          </m:r>
                          <m:r>
                            <a:rPr lang="en-US" altLang="zh-CN" sz="2000" b="0" i="1" smtClean="0">
                              <a:latin typeface="Cambria Math"/>
                              <a:ea typeface="微软雅黑" pitchFamily="34" charset="-122"/>
                            </a:rPr>
                            <m:t>(</m:t>
                          </m:r>
                          <m: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  <m:t>𝑋</m:t>
                          </m:r>
                        </m:e>
                        <m:sub>
                          <m: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  <m:t>𝑡</m:t>
                          </m:r>
                        </m:sub>
                      </m:sSub>
                      <m:d>
                        <m:dPr>
                          <m:begChr m:val="|"/>
                          <m:endChr m:val=""/>
                          <m:ctrlPr>
                            <a:rPr lang="en-US" altLang="zh-CN" sz="2000" i="1" smtClean="0">
                              <a:latin typeface="Cambria Math"/>
                              <a:ea typeface="微软雅黑" pitchFamily="34" charset="-122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2000" i="1">
                                  <a:latin typeface="Cambria Math"/>
                                  <a:ea typeface="微软雅黑" pitchFamily="34" charset="-122"/>
                                </a:rPr>
                              </m:ctrlPr>
                            </m:sSubPr>
                            <m:e>
                              <m:r>
                                <a:rPr lang="en-US" altLang="zh-CN" sz="2000" b="0" i="1" smtClean="0">
                                  <a:latin typeface="Cambria Math"/>
                                  <a:ea typeface="微软雅黑" pitchFamily="34" charset="-122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altLang="zh-CN" sz="2000" i="1">
                                  <a:latin typeface="Cambria Math"/>
                                  <a:ea typeface="微软雅黑" pitchFamily="34" charset="-122"/>
                                </a:rPr>
                                <m:t>𝑡</m:t>
                              </m:r>
                            </m:sub>
                          </m:sSub>
                        </m:e>
                      </m:d>
                      <m:r>
                        <a:rPr lang="en-US" altLang="zh-CN" sz="2000" b="0" i="1" smtClean="0">
                          <a:latin typeface="Cambria Math"/>
                          <a:ea typeface="微软雅黑" pitchFamily="34" charset="-122"/>
                        </a:rPr>
                        <m:t>)</m:t>
                      </m:r>
                      <m:r>
                        <a:rPr lang="en-US" altLang="zh-CN" sz="2000" i="1">
                          <a:latin typeface="Cambria Math"/>
                          <a:ea typeface="微软雅黑" pitchFamily="34" charset="-122"/>
                        </a:rPr>
                        <m:t>=</m:t>
                      </m:r>
                      <m:r>
                        <a:rPr lang="en-US" altLang="zh-CN" sz="2000" b="0" i="1" smtClean="0">
                          <a:latin typeface="Cambria Math"/>
                          <a:ea typeface="微软雅黑" pitchFamily="34" charset="-122"/>
                        </a:rPr>
                        <m:t>𝑁</m:t>
                      </m:r>
                      <m:r>
                        <a:rPr lang="en-US" altLang="zh-CN" sz="2000" b="0" i="1" smtClean="0">
                          <a:latin typeface="Cambria Math"/>
                          <a:ea typeface="微软雅黑" pitchFamily="34" charset="-122"/>
                        </a:rPr>
                        <m:t>(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  <m:t>𝑋</m:t>
                          </m:r>
                        </m:e>
                        <m:sub>
                          <m: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  <m:t>𝑡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/>
                          <a:ea typeface="微软雅黑" pitchFamily="34" charset="-122"/>
                        </a:rPr>
                        <m:t>;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</m:ctrlPr>
                        </m:sSubPr>
                        <m:e>
                          <m: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  <m:t>𝑋</m:t>
                          </m:r>
                        </m:e>
                        <m:sub>
                          <m: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  <m:t>𝑡</m:t>
                          </m:r>
                          <m:r>
                            <a:rPr lang="en-US" altLang="zh-CN" sz="2000" b="0" i="1" smtClean="0">
                              <a:latin typeface="Cambria Math"/>
                              <a:ea typeface="微软雅黑" pitchFamily="34" charset="-122"/>
                            </a:rPr>
                            <m:t>−1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/>
                          <a:ea typeface="微软雅黑" pitchFamily="34" charset="-122"/>
                        </a:rPr>
                        <m:t>;</m:t>
                      </m:r>
                      <m:r>
                        <a:rPr lang="en-US" altLang="zh-CN" sz="2000" b="0" i="1" smtClean="0">
                          <a:latin typeface="Cambria Math"/>
                          <a:ea typeface="Cambria Math"/>
                        </a:rPr>
                        <m:t>𝜓</m:t>
                      </m:r>
                      <m:r>
                        <a:rPr lang="en-US" altLang="zh-CN" sz="2000" b="0" i="1" smtClean="0">
                          <a:latin typeface="Cambria Math"/>
                          <a:ea typeface="微软雅黑" pitchFamily="34" charset="-122"/>
                        </a:rPr>
                        <m:t>)</m:t>
                      </m:r>
                    </m:oMath>
                  </m:oMathPara>
                </a14:m>
                <a:endParaRPr lang="en-US" altLang="zh-CN" sz="2000">
                  <a:latin typeface="Cambria Math"/>
                  <a:ea typeface="微软雅黑" pitchFamily="34" charset="-122"/>
                </a:endParaRPr>
              </a:p>
              <a:p>
                <a:pPr marL="0" indent="0" eaLnBrk="1" hangingPunct="1">
                  <a:spcBef>
                    <a:spcPts val="0"/>
                  </a:spcBef>
                  <a:buNone/>
                </a:pPr>
                <a:endParaRPr lang="en-US" altLang="zh-CN" sz="2000">
                  <a:latin typeface="微软雅黑" pitchFamily="34" charset="-122"/>
                  <a:ea typeface="微软雅黑" pitchFamily="34" charset="-122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altLang="zh-CN" sz="2000" b="0" smtClean="0">
                  <a:latin typeface="Cambria Math"/>
                  <a:ea typeface="微软雅黑" pitchFamily="34" charset="-122"/>
                </a:endParaRPr>
              </a:p>
            </p:txBody>
          </p:sp>
        </mc:Choice>
        <mc:Fallback xmlns="">
          <p:sp>
            <p:nvSpPr>
              <p:cNvPr id="1331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2431" y="1062632"/>
                <a:ext cx="8512969" cy="4957168"/>
              </a:xfrm>
              <a:blipFill rotWithShape="1">
                <a:blip r:embed="rId2"/>
                <a:stretch>
                  <a:fillRect l="-1432" t="-12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318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DE78B6-09D2-4A28-B598-8145672875B6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10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319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604962" y="304800"/>
            <a:ext cx="624363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600" b="1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基于</a:t>
            </a:r>
            <a:r>
              <a:rPr lang="en-US" altLang="zh-CN" sz="4400" b="1">
                <a:solidFill>
                  <a:schemeClr val="accent4">
                    <a:lumMod val="75000"/>
                  </a:schemeClr>
                </a:solidFill>
                <a:latin typeface="Brush Script MT" pitchFamily="66" charset="0"/>
                <a:ea typeface="微软雅黑" pitchFamily="34" charset="-122"/>
              </a:rPr>
              <a:t>l</a:t>
            </a:r>
            <a:r>
              <a:rPr lang="en-US" altLang="zh-CN" sz="3600" b="1" baseline="-2500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3600" b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范数最小化的目标跟踪</a:t>
            </a:r>
            <a:endParaRPr lang="zh-CN" altLang="en-US" sz="3600" b="1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" t="25726" b="3528"/>
          <a:stretch>
            <a:fillRect/>
          </a:stretch>
        </p:blipFill>
        <p:spPr bwMode="auto">
          <a:xfrm>
            <a:off x="1278731" y="3714751"/>
            <a:ext cx="6550819" cy="2228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626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31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02431" y="1062632"/>
                <a:ext cx="8512969" cy="4957168"/>
              </a:xfrm>
            </p:spPr>
            <p:txBody>
              <a:bodyPr/>
              <a:lstStyle/>
              <a:p>
                <a:pPr marL="0" indent="0" eaLnBrk="1" hangingPunct="1">
                  <a:buNone/>
                </a:pPr>
                <a:r>
                  <a:rPr lang="zh-CN" altLang="en-US" sz="2800" smtClean="0">
                    <a:latin typeface="微软雅黑" pitchFamily="34" charset="-122"/>
                    <a:ea typeface="微软雅黑" pitchFamily="34" charset="-122"/>
                  </a:rPr>
                  <a:t>三、更新方式</a:t>
                </a:r>
                <a:endParaRPr lang="en-US" altLang="zh-CN" sz="2400" smtClean="0">
                  <a:latin typeface="微软雅黑" pitchFamily="34" charset="-122"/>
                  <a:ea typeface="微软雅黑" pitchFamily="34" charset="-122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altLang="zh-CN" sz="2000" b="0" smtClean="0">
                    <a:latin typeface="Cambria Math"/>
                    <a:ea typeface="微软雅黑" pitchFamily="34" charset="-122"/>
                  </a:rPr>
                  <a:t>         </a:t>
                </a:r>
                <a:endParaRPr lang="en-US" altLang="zh-CN" sz="2000">
                  <a:latin typeface="微软雅黑" pitchFamily="34" charset="-122"/>
                  <a:ea typeface="微软雅黑" pitchFamily="34" charset="-122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altLang="zh-CN" sz="2000" b="0" smtClean="0">
                  <a:latin typeface="Cambria Math"/>
                  <a:ea typeface="微软雅黑" pitchFamily="34" charset="-122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altLang="zh-CN" sz="2000">
                  <a:latin typeface="Cambria Math"/>
                  <a:ea typeface="微软雅黑" pitchFamily="34" charset="-122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endParaRPr lang="en-US" altLang="zh-CN" sz="2000" b="0" smtClean="0">
                  <a:latin typeface="Cambria Math"/>
                  <a:ea typeface="微软雅黑" pitchFamily="34" charset="-122"/>
                </a:endParaRPr>
              </a:p>
              <a:p>
                <a:pPr marL="0" indent="0" eaLnBrk="1" hangingPunct="1">
                  <a:spcBef>
                    <a:spcPts val="0"/>
                  </a:spcBef>
                  <a:buNone/>
                </a:pPr>
                <a:r>
                  <a:rPr lang="zh-CN" altLang="en-US" sz="1800" smtClean="0">
                    <a:latin typeface="微软雅黑" pitchFamily="34" charset="-122"/>
                    <a:ea typeface="微软雅黑" pitchFamily="34" charset="-122"/>
                  </a:rPr>
                  <a:t>遮挡率的计算</a:t>
                </a:r>
                <a:r>
                  <a:rPr lang="en-US" altLang="zh-CN" sz="1800" smtClean="0">
                    <a:latin typeface="微软雅黑" pitchFamily="34" charset="-122"/>
                    <a:ea typeface="微软雅黑" pitchFamily="34" charset="-122"/>
                  </a:rPr>
                  <a:t>:    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/>
                      </a:rPr>
                      <m:t>𝑒𝑟𝑟</m:t>
                    </m:r>
                    <m:r>
                      <a:rPr lang="en-US" altLang="zh-CN" sz="2000" i="1">
                        <a:latin typeface="Cambria Math"/>
                      </a:rPr>
                      <m:t>_</m:t>
                    </m:r>
                    <m:r>
                      <a:rPr lang="en-US" altLang="zh-CN" sz="2000" i="1">
                        <a:latin typeface="Cambria Math"/>
                      </a:rPr>
                      <m:t>𝑟𝑎𝑡𝑖𝑜</m:t>
                    </m:r>
                    <m:r>
                      <a:rPr lang="en-US" altLang="zh-CN" sz="20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CN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CN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altLang="zh-CN" sz="2000" i="1">
                            <a:latin typeface="Cambria Math"/>
                          </a:rPr>
                          <m:t>𝑑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altLang="zh-CN" sz="200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CN" sz="2000" b="0" i="1" smtClean="0">
                            <a:latin typeface="Cambria Math"/>
                          </a:rPr>
                          <m:t>𝑖</m:t>
                        </m:r>
                        <m:r>
                          <a:rPr lang="en-US" altLang="zh-CN" sz="2000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altLang="zh-CN" sz="2000" b="0" i="1" smtClean="0">
                            <a:latin typeface="Cambria Math"/>
                          </a:rPr>
                          <m:t>𝑑</m:t>
                        </m:r>
                      </m:sup>
                      <m:e>
                        <m:r>
                          <a:rPr lang="en-US" altLang="zh-CN" sz="2000" b="0" i="1" smtClean="0">
                            <a:latin typeface="Cambria Math"/>
                          </a:rPr>
                          <m:t>(1−</m:t>
                        </m:r>
                        <m:sSubSup>
                          <m:sSubSupPr>
                            <m:ctrlPr>
                              <a:rPr lang="en-US" altLang="zh-CN" sz="20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altLang="zh-CN" sz="2000" i="1">
                                <a:latin typeface="Cambria Math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2000" b="0" i="1" smtClean="0">
                                <a:latin typeface="Cambria Math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2000" b="0" i="1" smtClean="0">
                                <a:latin typeface="Cambria Math"/>
                              </a:rPr>
                              <m:t>𝑘</m:t>
                            </m:r>
                          </m:sup>
                        </m:sSubSup>
                        <m:r>
                          <a:rPr lang="en-US" altLang="zh-CN" sz="2000" b="0" i="1" smtClean="0">
                            <a:latin typeface="Cambria Math"/>
                          </a:rPr>
                          <m:t>)</m:t>
                        </m:r>
                      </m:e>
                    </m:nary>
                  </m:oMath>
                </a14:m>
                <a:endParaRPr lang="en-US" altLang="zh-CN" sz="2000" b="0" smtClean="0">
                  <a:latin typeface="Cambria Math"/>
                  <a:ea typeface="微软雅黑" pitchFamily="34" charset="-122"/>
                </a:endParaRPr>
              </a:p>
            </p:txBody>
          </p:sp>
        </mc:Choice>
        <mc:Fallback xmlns="">
          <p:sp>
            <p:nvSpPr>
              <p:cNvPr id="1331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2431" y="1062632"/>
                <a:ext cx="8512969" cy="4957168"/>
              </a:xfrm>
              <a:blipFill rotWithShape="1">
                <a:blip r:embed="rId2"/>
                <a:stretch>
                  <a:fillRect l="-1432" t="-12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318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DE78B6-09D2-4A28-B598-8145672875B6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11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319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604962" y="304800"/>
            <a:ext cx="624363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600" b="1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基于</a:t>
            </a:r>
            <a:r>
              <a:rPr lang="en-US" altLang="zh-CN" sz="4400" b="1">
                <a:solidFill>
                  <a:schemeClr val="accent4">
                    <a:lumMod val="75000"/>
                  </a:schemeClr>
                </a:solidFill>
                <a:latin typeface="Brush Script MT" pitchFamily="66" charset="0"/>
                <a:ea typeface="微软雅黑" pitchFamily="34" charset="-122"/>
              </a:rPr>
              <a:t>l</a:t>
            </a:r>
            <a:r>
              <a:rPr lang="en-US" altLang="zh-CN" sz="3600" b="1" baseline="-2500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3600" b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范数最小化的目标跟踪</a:t>
            </a:r>
            <a:endParaRPr lang="zh-CN" altLang="en-US" sz="3600" b="1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731359" y="1600199"/>
            <a:ext cx="5990844" cy="1605396"/>
            <a:chOff x="1409700" y="1600200"/>
            <a:chExt cx="5990844" cy="1605396"/>
          </a:xfrm>
        </p:grpSpPr>
        <p:pic>
          <p:nvPicPr>
            <p:cNvPr id="25602" name="Picture 2" descr="E:\MATLAB\R2010a\work\L2_track\Data\Occlusion1\29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9700" y="1600200"/>
              <a:ext cx="1962151" cy="1605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矩形 1"/>
            <p:cNvSpPr/>
            <p:nvPr/>
          </p:nvSpPr>
          <p:spPr>
            <a:xfrm>
              <a:off x="1924051" y="2057400"/>
              <a:ext cx="609600" cy="7620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5605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3851" y="2048030"/>
              <a:ext cx="668682" cy="7097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4" name="直接箭头连接符 3"/>
            <p:cNvCxnSpPr/>
            <p:nvPr/>
          </p:nvCxnSpPr>
          <p:spPr>
            <a:xfrm>
              <a:off x="2686051" y="2438400"/>
              <a:ext cx="14478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箭头连接符 5"/>
            <p:cNvCxnSpPr/>
            <p:nvPr/>
          </p:nvCxnSpPr>
          <p:spPr>
            <a:xfrm>
              <a:off x="4802533" y="2431472"/>
              <a:ext cx="119062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4802533" y="2033565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latin typeface="微软雅黑" pitchFamily="34" charset="-122"/>
                  <a:ea typeface="微软雅黑" pitchFamily="34" charset="-122"/>
                </a:rPr>
                <a:t>部分</a:t>
              </a:r>
              <a:r>
                <a:rPr lang="zh-CN" altLang="en-US" smtClean="0">
                  <a:latin typeface="微软雅黑" pitchFamily="34" charset="-122"/>
                  <a:ea typeface="微软雅黑" pitchFamily="34" charset="-122"/>
                </a:rPr>
                <a:t>更新</a:t>
              </a: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25606" name="Picture 6" descr="E:\MATLAB\R2010a\work\L2_track\update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1733" y="2059998"/>
              <a:ext cx="685800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5438774" y="2767134"/>
                  <a:ext cx="196177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mtClean="0">
                      <a:latin typeface="微软雅黑" pitchFamily="34" charset="-122"/>
                      <a:ea typeface="微软雅黑" pitchFamily="34" charset="-122"/>
                    </a:rPr>
                    <a:t>更新进子空间</a:t>
                  </a:r>
                  <a14:m>
                    <m:oMath xmlns:m="http://schemas.openxmlformats.org/officeDocument/2006/math">
                      <m:r>
                        <a:rPr lang="en-US" altLang="zh-CN" b="0" i="1" smtClean="0">
                          <a:latin typeface="Cambria Math"/>
                          <a:ea typeface="微软雅黑" pitchFamily="34" charset="-122"/>
                        </a:rPr>
                        <m:t>𝑈</m:t>
                      </m:r>
                    </m:oMath>
                  </a14:m>
                  <a:r>
                    <a:rPr lang="zh-CN" altLang="en-US" smtClean="0">
                      <a:latin typeface="微软雅黑" pitchFamily="34" charset="-122"/>
                      <a:ea typeface="微软雅黑" pitchFamily="34" charset="-122"/>
                    </a:rPr>
                    <a:t>中</a:t>
                  </a:r>
                  <a:endParaRPr lang="zh-CN" altLang="en-US" b="1" i="1"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38774" y="2767134"/>
                  <a:ext cx="1961770" cy="369332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l="-2795" t="-8197" r="-2484" b="-2459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495300" y="3913632"/>
                <a:ext cx="5045679" cy="18466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000" i="1" smtClean="0">
                        <a:latin typeface="Cambria Math"/>
                      </a:rPr>
                      <m:t>𝑒𝑟</m:t>
                    </m:r>
                    <m:sSub>
                      <m:sSubPr>
                        <m:ctrlPr>
                          <a:rPr lang="en-US" altLang="zh-CN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</a:rPr>
                          <m:t>𝑟𝑎𝑡𝑖𝑜</m:t>
                        </m:r>
                      </m:sub>
                    </m:sSub>
                    <m:r>
                      <a:rPr lang="en-US" altLang="zh-CN" sz="2000">
                        <a:latin typeface="Cambria Math"/>
                      </a:rPr>
                      <m:t>&lt;</m:t>
                    </m:r>
                    <m:r>
                      <a:rPr lang="en-US" altLang="zh-CN" sz="2000" i="1">
                        <a:latin typeface="Cambria Math"/>
                      </a:rPr>
                      <m:t>𝑡h𝑟𝑒</m:t>
                    </m:r>
                    <m:r>
                      <a:rPr lang="en-US" altLang="zh-CN" sz="2000" i="1">
                        <a:latin typeface="Cambria Math"/>
                      </a:rPr>
                      <m:t>_</m:t>
                    </m:r>
                    <m:r>
                      <a:rPr lang="en-US" altLang="zh-CN" sz="2000" i="1">
                        <a:latin typeface="Cambria Math"/>
                      </a:rPr>
                      <m:t>𝑙𝑜𝑤</m:t>
                    </m:r>
                  </m:oMath>
                </a14:m>
                <a:r>
                  <a:rPr lang="en-US" altLang="zh-CN" sz="2000"/>
                  <a:t>                        </a:t>
                </a:r>
                <a:r>
                  <a:rPr lang="en-US" altLang="zh-CN" sz="2000" smtClean="0"/>
                  <a:t> 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全更新</a:t>
                </a:r>
                <a:endParaRPr lang="en-US" altLang="zh-CN">
                  <a:latin typeface="微软雅黑" pitchFamily="34" charset="-122"/>
                  <a:ea typeface="微软雅黑" pitchFamily="34" charset="-122"/>
                </a:endParaRPr>
              </a:p>
              <a:p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/>
                      </a:rPr>
                      <m:t>𝑡h𝑟𝑒</m:t>
                    </m:r>
                    <m:r>
                      <a:rPr lang="en-US" altLang="zh-CN" sz="2000" i="1">
                        <a:latin typeface="Cambria Math"/>
                      </a:rPr>
                      <m:t>_</m:t>
                    </m:r>
                    <m:r>
                      <a:rPr lang="en-US" altLang="zh-CN" sz="2000" i="1">
                        <a:latin typeface="Cambria Math"/>
                      </a:rPr>
                      <m:t>𝑙𝑜𝑤</m:t>
                    </m:r>
                    <m:r>
                      <a:rPr lang="en-US" altLang="zh-CN" sz="2000" i="1">
                        <a:latin typeface="Cambria Math"/>
                      </a:rPr>
                      <m:t>&lt;</m:t>
                    </m:r>
                    <m:r>
                      <a:rPr lang="en-US" altLang="zh-CN" sz="2000" i="1">
                        <a:latin typeface="Cambria Math"/>
                      </a:rPr>
                      <m:t>𝑒𝑟</m:t>
                    </m:r>
                    <m:sSub>
                      <m:sSubPr>
                        <m:ctrlPr>
                          <a:rPr lang="en-US" altLang="zh-CN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</a:rPr>
                          <m:t>𝑟𝑎𝑡𝑖𝑜</m:t>
                        </m:r>
                      </m:sub>
                    </m:sSub>
                    <m:r>
                      <a:rPr lang="en-US" altLang="zh-CN" sz="2000">
                        <a:latin typeface="Cambria Math"/>
                      </a:rPr>
                      <m:t>&lt;</m:t>
                    </m:r>
                    <m:r>
                      <a:rPr lang="en-US" altLang="zh-CN" sz="2000" i="1">
                        <a:latin typeface="Cambria Math"/>
                      </a:rPr>
                      <m:t>𝑡h𝑟𝑒</m:t>
                    </m:r>
                    <m:r>
                      <a:rPr lang="en-US" altLang="zh-CN" sz="2000" i="1">
                        <a:latin typeface="Cambria Math"/>
                      </a:rPr>
                      <m:t>_</m:t>
                    </m:r>
                    <m:r>
                      <a:rPr lang="en-US" altLang="zh-CN" sz="2000" i="1">
                        <a:latin typeface="Cambria Math"/>
                      </a:rPr>
                      <m:t>h𝑖𝑔h</m:t>
                    </m:r>
                  </m:oMath>
                </a14:m>
                <a:r>
                  <a:rPr lang="zh-CN" altLang="en-US" sz="2000"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zh-CN" altLang="en-US">
                    <a:latin typeface="微软雅黑" pitchFamily="34" charset="-122"/>
                    <a:ea typeface="微软雅黑" pitchFamily="34" charset="-122"/>
                  </a:rPr>
                  <a:t>部分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更新</a:t>
                </a:r>
                <a:endParaRPr lang="en-US" altLang="zh-CN">
                  <a:latin typeface="微软雅黑" pitchFamily="34" charset="-122"/>
                  <a:ea typeface="微软雅黑" pitchFamily="34" charset="-122"/>
                </a:endParaRPr>
              </a:p>
              <a:p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/>
                      </a:rPr>
                      <m:t>𝑒𝑟</m:t>
                    </m:r>
                    <m:sSub>
                      <m:sSubPr>
                        <m:ctrlPr>
                          <a:rPr lang="en-US" altLang="zh-CN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/>
                          </a:rPr>
                          <m:t>𝑟</m:t>
                        </m:r>
                      </m:e>
                      <m:sub>
                        <m:r>
                          <a:rPr lang="en-US" altLang="zh-CN" sz="2000" i="1">
                            <a:latin typeface="Cambria Math"/>
                          </a:rPr>
                          <m:t>𝑟𝑎𝑡𝑖𝑜</m:t>
                        </m:r>
                      </m:sub>
                    </m:sSub>
                    <m:r>
                      <a:rPr lang="en-US" altLang="zh-CN" sz="2000" i="1">
                        <a:latin typeface="Cambria Math"/>
                      </a:rPr>
                      <m:t>&gt;</m:t>
                    </m:r>
                    <m:r>
                      <a:rPr lang="en-US" altLang="zh-CN" sz="2000" i="1">
                        <a:latin typeface="Cambria Math"/>
                      </a:rPr>
                      <m:t>𝑡h𝑟𝑒</m:t>
                    </m:r>
                    <m:r>
                      <a:rPr lang="en-US" altLang="zh-CN" sz="2000" i="1">
                        <a:latin typeface="Cambria Math"/>
                      </a:rPr>
                      <m:t>_</m:t>
                    </m:r>
                    <m:r>
                      <a:rPr lang="en-US" altLang="zh-CN" sz="2000" i="1">
                        <a:latin typeface="Cambria Math"/>
                      </a:rPr>
                      <m:t>h𝑖𝑔h</m:t>
                    </m:r>
                  </m:oMath>
                </a14:m>
                <a:r>
                  <a:rPr lang="en-US" altLang="zh-CN" sz="2000"/>
                  <a:t>                       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不更新</a:t>
                </a:r>
                <a:endParaRPr lang="en-US" altLang="zh-CN" smtClean="0">
                  <a:latin typeface="微软雅黑" pitchFamily="34" charset="-122"/>
                  <a:ea typeface="微软雅黑" pitchFamily="34" charset="-122"/>
                </a:endParaRPr>
              </a:p>
              <a:p>
                <a:endParaRPr lang="en-US" altLang="zh-CN" smtClean="0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每当子空间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微软雅黑" pitchFamily="34" charset="-122"/>
                      </a:rPr>
                      <m:t>𝑈</m:t>
                    </m:r>
                  </m:oMath>
                </a14:m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有新的样本加入时，采用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IVT</a:t>
                </a:r>
                <a:r>
                  <a:rPr lang="en-US" altLang="zh-CN" baseline="30000" smtClean="0">
                    <a:latin typeface="微软雅黑" pitchFamily="34" charset="-122"/>
                    <a:ea typeface="微软雅黑" pitchFamily="34" charset="-122"/>
                  </a:rPr>
                  <a:t>[6 ]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中增量学习的方式，对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/>
                        <a:ea typeface="微软雅黑" pitchFamily="34" charset="-122"/>
                      </a:rPr>
                      <m:t>𝑈</m:t>
                    </m:r>
                  </m:oMath>
                </a14:m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进行更新。</a:t>
                </a:r>
                <a:endParaRPr lang="zh-CN" altLang="en-US"/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" y="3913632"/>
                <a:ext cx="5045679" cy="1846659"/>
              </a:xfrm>
              <a:prstGeom prst="rect">
                <a:avLst/>
              </a:prstGeom>
              <a:blipFill rotWithShape="1">
                <a:blip r:embed="rId8"/>
                <a:stretch>
                  <a:fillRect l="-966" b="-42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圆角矩形标注 20"/>
          <p:cNvSpPr/>
          <p:nvPr/>
        </p:nvSpPr>
        <p:spPr>
          <a:xfrm rot="10800000">
            <a:off x="5410200" y="3839852"/>
            <a:ext cx="3493052" cy="2025884"/>
          </a:xfrm>
          <a:prstGeom prst="wedgeRoundRectCallout">
            <a:avLst>
              <a:gd name="adj1" fmla="val 55094"/>
              <a:gd name="adj2" fmla="val 19787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410199" y="3913632"/>
                <a:ext cx="3581400" cy="20362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smtClean="0">
                    <a:solidFill>
                      <a:schemeClr val="accent2"/>
                    </a:solidFill>
                    <a:latin typeface="微软雅黑" pitchFamily="34" charset="-122"/>
                    <a:ea typeface="微软雅黑" pitchFamily="34" charset="-122"/>
                  </a:rPr>
                  <a:t>如何部分更新？</a:t>
                </a:r>
                <a:endParaRPr lang="en-US" altLang="zh-CN" smtClean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en-US" altLang="zh-CN" smtClean="0">
                    <a:solidFill>
                      <a:schemeClr val="accent2"/>
                    </a:solidFill>
                    <a:latin typeface="微软雅黑" pitchFamily="34" charset="-122"/>
                    <a:ea typeface="微软雅黑" pitchFamily="34" charset="-122"/>
                  </a:rPr>
                  <a:t>Wimg</a:t>
                </a:r>
                <a:r>
                  <a:rPr lang="en-US" altLang="zh-CN" b="1" smtClean="0">
                    <a:solidFill>
                      <a:schemeClr val="accent2"/>
                    </a:solidFill>
                    <a:latin typeface="微软雅黑" pitchFamily="34" charset="-122"/>
                    <a:ea typeface="微软雅黑" pitchFamily="34" charset="-122"/>
                  </a:rPr>
                  <a:t>=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solidFill>
                              <a:schemeClr val="accent2"/>
                            </a:solidFill>
                            <a:latin typeface="Cambria Math"/>
                            <a:ea typeface="微软雅黑" pitchFamily="34" charset="-122"/>
                          </a:rPr>
                        </m:ctrlPr>
                      </m:sSupPr>
                      <m:e>
                        <m:r>
                          <a:rPr lang="en-US" altLang="zh-CN" i="1">
                            <a:solidFill>
                              <a:schemeClr val="accent2"/>
                            </a:solidFill>
                            <a:latin typeface="Cambria Math"/>
                            <a:ea typeface="微软雅黑" pitchFamily="34" charset="-122"/>
                          </a:rPr>
                          <m:t>𝑤</m:t>
                        </m:r>
                      </m:e>
                      <m:sup>
                        <m:r>
                          <a:rPr lang="en-US" altLang="zh-CN" i="1">
                            <a:solidFill>
                              <a:schemeClr val="accent2"/>
                            </a:solidFill>
                            <a:latin typeface="Cambria Math"/>
                            <a:ea typeface="微软雅黑" pitchFamily="34" charset="-122"/>
                          </a:rPr>
                          <m:t>𝑘</m:t>
                        </m:r>
                      </m:sup>
                    </m:sSup>
                    <m:r>
                      <a:rPr lang="en-US" altLang="zh-CN" i="1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⨀</m:t>
                    </m:r>
                    <m:sSub>
                      <m:sSubPr>
                        <m:ctrlPr>
                          <a:rPr lang="en-US" altLang="zh-CN" i="1">
                            <a:solidFill>
                              <a:schemeClr val="accent2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chemeClr val="accent2"/>
                            </a:solidFill>
                            <a:latin typeface="Cambria Math"/>
                            <a:ea typeface="Cambria Math"/>
                          </a:rPr>
                          <m:t>y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accent2"/>
                            </a:solidFill>
                            <a:latin typeface="Cambria Math"/>
                            <a:ea typeface="Cambria Math"/>
                          </a:rPr>
                          <m:t>𝑏𝑒𝑠𝑡</m:t>
                        </m:r>
                      </m:sub>
                    </m:sSub>
                  </m:oMath>
                </a14:m>
                <a:r>
                  <a:rPr lang="en-US" altLang="zh-CN" b="1">
                    <a:solidFill>
                      <a:schemeClr val="accent2"/>
                    </a:solidFill>
                    <a:latin typeface="微软雅黑" pitchFamily="34" charset="-122"/>
                    <a:ea typeface="微软雅黑" pitchFamily="34" charset="-122"/>
                  </a:rPr>
                  <a:t>+</a:t>
                </a:r>
                <a14:m>
                  <m:oMath xmlns:m="http://schemas.openxmlformats.org/officeDocument/2006/math">
                    <m:r>
                      <a:rPr lang="en-US" altLang="zh-CN" i="1">
                        <a:solidFill>
                          <a:schemeClr val="accent2"/>
                        </a:solidFill>
                        <a:latin typeface="Cambria Math"/>
                        <a:ea typeface="微软雅黑" pitchFamily="34" charset="-122"/>
                      </a:rPr>
                      <m:t>(</m:t>
                    </m:r>
                    <m:r>
                      <a:rPr lang="en-US" altLang="zh-CN" b="0" i="1" smtClean="0">
                        <a:solidFill>
                          <a:schemeClr val="accent2"/>
                        </a:solidFill>
                        <a:latin typeface="Cambria Math"/>
                        <a:ea typeface="微软雅黑" pitchFamily="34" charset="-122"/>
                      </a:rPr>
                      <m:t>1−</m:t>
                    </m:r>
                    <m:sSup>
                      <m:sSupPr>
                        <m:ctrlPr>
                          <a:rPr lang="en-US" altLang="zh-CN" b="0" i="1" smtClean="0">
                            <a:solidFill>
                              <a:schemeClr val="accent2"/>
                            </a:solidFill>
                            <a:latin typeface="Cambria Math"/>
                            <a:ea typeface="微软雅黑" pitchFamily="34" charset="-122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chemeClr val="accent2"/>
                            </a:solidFill>
                            <a:latin typeface="Cambria Math"/>
                            <a:ea typeface="微软雅黑" pitchFamily="34" charset="-122"/>
                          </a:rPr>
                          <m:t>𝑤</m:t>
                        </m:r>
                      </m:e>
                      <m:sup>
                        <m:r>
                          <a:rPr lang="en-US" altLang="zh-CN" b="0" i="1" smtClean="0">
                            <a:solidFill>
                              <a:schemeClr val="accent2"/>
                            </a:solidFill>
                            <a:latin typeface="Cambria Math"/>
                            <a:ea typeface="微软雅黑" pitchFamily="34" charset="-122"/>
                          </a:rPr>
                          <m:t>𝑘</m:t>
                        </m:r>
                      </m:sup>
                    </m:sSup>
                    <m:r>
                      <a:rPr lang="en-US" altLang="zh-CN" b="0" i="1" smtClean="0">
                        <a:solidFill>
                          <a:schemeClr val="accent2"/>
                        </a:solidFill>
                        <a:latin typeface="Cambria Math"/>
                        <a:ea typeface="微软雅黑" pitchFamily="34" charset="-122"/>
                      </a:rPr>
                      <m:t>)</m:t>
                    </m:r>
                    <m:r>
                      <a:rPr lang="en-US" altLang="zh-CN" b="0" i="1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⨀</m:t>
                    </m:r>
                    <m:r>
                      <a:rPr lang="en-US" altLang="zh-CN" b="0" i="1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𝑡𝑚𝑝𝑙</m:t>
                    </m:r>
                    <m:r>
                      <a:rPr lang="en-US" altLang="zh-CN" b="0" i="1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en-US" altLang="zh-CN" b="0" i="1" smtClean="0">
                        <a:solidFill>
                          <a:schemeClr val="accent2"/>
                        </a:solidFill>
                        <a:latin typeface="Cambria Math"/>
                        <a:ea typeface="Cambria Math"/>
                      </a:rPr>
                      <m:t>𝑚𝑒𝑎𝑛</m:t>
                    </m:r>
                  </m:oMath>
                </a14:m>
                <a:endParaRPr lang="en-US" altLang="zh-CN" i="1" smtClean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zh-CN" altLang="en-US" smtClean="0">
                    <a:solidFill>
                      <a:schemeClr val="accent2"/>
                    </a:solidFill>
                    <a:latin typeface="微软雅黑" pitchFamily="34" charset="-122"/>
                    <a:ea typeface="微软雅黑" pitchFamily="34" charset="-122"/>
                  </a:rPr>
                  <a:t>将最佳粒子的未遮挡部分更新进去，同时，遮挡部分用模板均值的对应部位进行更新。</a:t>
                </a:r>
                <a:endParaRPr lang="en-US" altLang="zh-CN" b="1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endParaRPr lang="zh-CN" altLang="en-US" b="1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199" y="3913632"/>
                <a:ext cx="3581400" cy="2036263"/>
              </a:xfrm>
              <a:prstGeom prst="rect">
                <a:avLst/>
              </a:prstGeom>
              <a:blipFill rotWithShape="1">
                <a:blip r:embed="rId9"/>
                <a:stretch>
                  <a:fillRect l="-1361" t="-14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778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04800" y="1036140"/>
            <a:ext cx="8512969" cy="4957168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四</a:t>
            </a:r>
            <a:r>
              <a:rPr lang="zh-CN" altLang="en-US" sz="2800" smtClean="0">
                <a:latin typeface="微软雅黑" pitchFamily="34" charset="-122"/>
                <a:ea typeface="微软雅黑" pitchFamily="34" charset="-122"/>
              </a:rPr>
              <a:t>、跟踪流程</a:t>
            </a:r>
            <a:r>
              <a:rPr lang="en-US" altLang="zh-CN" sz="2000" b="0" smtClean="0">
                <a:latin typeface="Cambria Math"/>
                <a:ea typeface="微软雅黑" pitchFamily="34" charset="-122"/>
              </a:rPr>
              <a:t>         </a:t>
            </a:r>
            <a:endParaRPr lang="en-US" altLang="zh-CN" sz="2000">
              <a:latin typeface="微软雅黑" pitchFamily="34" charset="-122"/>
              <a:ea typeface="微软雅黑" pitchFamily="34" charset="-122"/>
            </a:endParaRPr>
          </a:p>
          <a:p>
            <a:pPr marL="0" indent="0" eaLnBrk="1" hangingPunct="1">
              <a:spcBef>
                <a:spcPts val="1200"/>
              </a:spcBef>
              <a:buNone/>
            </a:pPr>
            <a:endParaRPr lang="en-US" altLang="zh-CN" sz="2000" b="0" smtClean="0">
              <a:latin typeface="Cambria Math"/>
              <a:ea typeface="微软雅黑" pitchFamily="34" charset="-122"/>
            </a:endParaRPr>
          </a:p>
          <a:p>
            <a:pPr marL="0" indent="0" eaLnBrk="1" hangingPunct="1">
              <a:spcBef>
                <a:spcPts val="1200"/>
              </a:spcBef>
              <a:buNone/>
            </a:pPr>
            <a:endParaRPr lang="en-US" altLang="zh-CN" sz="2000">
              <a:latin typeface="Cambria Math"/>
              <a:ea typeface="微软雅黑" pitchFamily="34" charset="-122"/>
            </a:endParaRPr>
          </a:p>
          <a:p>
            <a:pPr marL="0" indent="0" eaLnBrk="1" hangingPunct="1">
              <a:spcBef>
                <a:spcPts val="1200"/>
              </a:spcBef>
              <a:buNone/>
            </a:pPr>
            <a:endParaRPr lang="en-US" altLang="zh-CN" sz="2000" b="0" smtClean="0">
              <a:latin typeface="Cambria Math"/>
              <a:ea typeface="微软雅黑" pitchFamily="34" charset="-122"/>
            </a:endParaRPr>
          </a:p>
        </p:txBody>
      </p:sp>
      <p:sp>
        <p:nvSpPr>
          <p:cNvPr id="13318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DE78B6-09D2-4A28-B598-8145672875B6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12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319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604962" y="304800"/>
            <a:ext cx="624363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600" b="1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基于</a:t>
            </a:r>
            <a:r>
              <a:rPr lang="en-US" altLang="zh-CN" sz="4400" b="1">
                <a:solidFill>
                  <a:schemeClr val="accent4">
                    <a:lumMod val="75000"/>
                  </a:schemeClr>
                </a:solidFill>
                <a:latin typeface="Brush Script MT" pitchFamily="66" charset="0"/>
                <a:ea typeface="微软雅黑" pitchFamily="34" charset="-122"/>
              </a:rPr>
              <a:t>l</a:t>
            </a:r>
            <a:r>
              <a:rPr lang="en-US" altLang="zh-CN" sz="3600" b="1" baseline="-2500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3600" b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范数最小化的目标跟踪</a:t>
            </a:r>
            <a:endParaRPr lang="zh-CN" altLang="en-US" sz="3600" b="1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3043833" y="1219199"/>
            <a:ext cx="4161233" cy="4724400"/>
            <a:chOff x="2868217" y="1524000"/>
            <a:chExt cx="4161233" cy="4724400"/>
          </a:xfrm>
        </p:grpSpPr>
        <p:sp>
          <p:nvSpPr>
            <p:cNvPr id="3" name="矩形 2"/>
            <p:cNvSpPr/>
            <p:nvPr/>
          </p:nvSpPr>
          <p:spPr>
            <a:xfrm>
              <a:off x="3429001" y="1524000"/>
              <a:ext cx="1143000" cy="3810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mtClean="0">
                  <a:latin typeface="微软雅黑" pitchFamily="34" charset="-122"/>
                  <a:ea typeface="微软雅黑" pitchFamily="34" charset="-122"/>
                </a:rPr>
                <a:t>初始化</a:t>
              </a: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3028951" y="2276856"/>
              <a:ext cx="1943099" cy="847344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mtClean="0">
                  <a:latin typeface="微软雅黑" pitchFamily="34" charset="-122"/>
                  <a:ea typeface="微软雅黑" pitchFamily="34" charset="-122"/>
                </a:rPr>
                <a:t>根据动态模型进行采样，获取候选目标</a:t>
              </a: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9" name="直接箭头连接符 8"/>
            <p:cNvCxnSpPr>
              <a:stCxn id="3" idx="2"/>
              <a:endCxn id="19" idx="0"/>
            </p:cNvCxnSpPr>
            <p:nvPr/>
          </p:nvCxnSpPr>
          <p:spPr>
            <a:xfrm>
              <a:off x="4000501" y="1905000"/>
              <a:ext cx="0" cy="37185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直接箭头连接符 33"/>
            <p:cNvCxnSpPr/>
            <p:nvPr/>
          </p:nvCxnSpPr>
          <p:spPr>
            <a:xfrm>
              <a:off x="4010026" y="3124200"/>
              <a:ext cx="0" cy="37185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矩形 34"/>
            <p:cNvSpPr/>
            <p:nvPr/>
          </p:nvSpPr>
          <p:spPr>
            <a:xfrm>
              <a:off x="2868217" y="3496437"/>
              <a:ext cx="2283618" cy="115176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mtClean="0">
                  <a:latin typeface="微软雅黑" pitchFamily="34" charset="-122"/>
                  <a:ea typeface="微软雅黑" pitchFamily="34" charset="-122"/>
                </a:rPr>
                <a:t>根据参数提取相应的图像块，估计其是目标的可能性，选取最佳的目标</a:t>
              </a: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6" name="直接箭头连接符 35"/>
            <p:cNvCxnSpPr/>
            <p:nvPr/>
          </p:nvCxnSpPr>
          <p:spPr>
            <a:xfrm>
              <a:off x="4038601" y="4648200"/>
              <a:ext cx="0" cy="37185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矩形 36"/>
            <p:cNvSpPr/>
            <p:nvPr/>
          </p:nvSpPr>
          <p:spPr>
            <a:xfrm>
              <a:off x="2896792" y="5020056"/>
              <a:ext cx="2283618" cy="92354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mtClean="0">
                  <a:latin typeface="微软雅黑" pitchFamily="34" charset="-122"/>
                  <a:ea typeface="微软雅黑" pitchFamily="34" charset="-122"/>
                </a:rPr>
                <a:t>存储最佳图像块，并以相应的方式更新进</a:t>
              </a:r>
              <a:r>
                <a:rPr lang="en-US" altLang="zh-CN" smtClean="0">
                  <a:latin typeface="微软雅黑" pitchFamily="34" charset="-122"/>
                  <a:ea typeface="微软雅黑" pitchFamily="34" charset="-122"/>
                </a:rPr>
                <a:t>PCA</a:t>
              </a:r>
              <a:r>
                <a:rPr lang="zh-CN" altLang="en-US" smtClean="0">
                  <a:latin typeface="微软雅黑" pitchFamily="34" charset="-122"/>
                  <a:ea typeface="微软雅黑" pitchFamily="34" charset="-122"/>
                </a:rPr>
                <a:t>子空间</a:t>
              </a:r>
              <a:r>
                <a:rPr lang="en-US" altLang="zh-CN" b="1" i="1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U</a:t>
              </a:r>
              <a:r>
                <a:rPr lang="zh-CN" altLang="en-US" smtClean="0">
                  <a:latin typeface="微软雅黑" pitchFamily="34" charset="-122"/>
                  <a:ea typeface="微软雅黑" pitchFamily="34" charset="-122"/>
                </a:rPr>
                <a:t>中</a:t>
              </a:r>
              <a:endParaRPr lang="zh-CN" altLang="en-US" i="1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3" name="直接连接符 32"/>
            <p:cNvCxnSpPr>
              <a:stCxn id="37" idx="2"/>
            </p:cNvCxnSpPr>
            <p:nvPr/>
          </p:nvCxnSpPr>
          <p:spPr>
            <a:xfrm>
              <a:off x="4038601" y="5943599"/>
              <a:ext cx="0" cy="30480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4038601" y="6248400"/>
              <a:ext cx="2209799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V="1">
              <a:off x="6248400" y="4495800"/>
              <a:ext cx="0" cy="17526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>
              <a:stCxn id="52" idx="0"/>
            </p:cNvCxnSpPr>
            <p:nvPr/>
          </p:nvCxnSpPr>
          <p:spPr>
            <a:xfrm flipV="1">
              <a:off x="6248400" y="2090928"/>
              <a:ext cx="0" cy="172859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矩形 51"/>
            <p:cNvSpPr/>
            <p:nvPr/>
          </p:nvSpPr>
          <p:spPr>
            <a:xfrm>
              <a:off x="5467350" y="3819525"/>
              <a:ext cx="1562100" cy="685800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smtClean="0">
                  <a:latin typeface="微软雅黑" pitchFamily="34" charset="-122"/>
                  <a:ea typeface="微软雅黑" pitchFamily="34" charset="-122"/>
                </a:rPr>
                <a:t>增量更新</a:t>
              </a:r>
              <a:r>
                <a:rPr lang="en-US" altLang="zh-CN" smtClean="0">
                  <a:latin typeface="微软雅黑" pitchFamily="34" charset="-122"/>
                  <a:ea typeface="微软雅黑" pitchFamily="34" charset="-122"/>
                </a:rPr>
                <a:t>PCA</a:t>
              </a:r>
              <a:r>
                <a:rPr lang="zh-CN" altLang="en-US" smtClean="0">
                  <a:latin typeface="微软雅黑" pitchFamily="34" charset="-122"/>
                  <a:ea typeface="微软雅黑" pitchFamily="34" charset="-122"/>
                </a:rPr>
                <a:t>子空间</a:t>
              </a:r>
              <a:r>
                <a:rPr lang="en-US" altLang="zh-CN" b="1" i="1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U</a:t>
              </a:r>
              <a:endParaRPr lang="zh-CN" altLang="en-US" b="1" i="1"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  <p:cxnSp>
          <p:nvCxnSpPr>
            <p:cNvPr id="48" name="直接箭头连接符 47"/>
            <p:cNvCxnSpPr/>
            <p:nvPr/>
          </p:nvCxnSpPr>
          <p:spPr>
            <a:xfrm flipH="1">
              <a:off x="4000500" y="2090928"/>
              <a:ext cx="22479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1" name="TextBox 50"/>
          <p:cNvSpPr txBox="1"/>
          <p:nvPr/>
        </p:nvSpPr>
        <p:spPr>
          <a:xfrm>
            <a:off x="1752600" y="2211061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动态模型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762125" y="3582851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观测模型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881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3282A29-F196-4F57-9446-B41DA85B8443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13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标题 28"/>
          <p:cNvSpPr txBox="1">
            <a:spLocks/>
          </p:cNvSpPr>
          <p:nvPr/>
        </p:nvSpPr>
        <p:spPr bwMode="auto">
          <a:xfrm>
            <a:off x="2971800" y="314321"/>
            <a:ext cx="3657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zh-CN" altLang="en-US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定量评估</a:t>
            </a:r>
            <a:endParaRPr lang="zh-CN" altLang="en-US" sz="360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图片 7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219200" y="1153472"/>
            <a:ext cx="23871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指标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：平均重叠率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015172"/>
              </p:ext>
            </p:extLst>
          </p:nvPr>
        </p:nvGraphicFramePr>
        <p:xfrm>
          <a:off x="1295400" y="1752600"/>
          <a:ext cx="6629400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685800"/>
                <a:gridCol w="685800"/>
                <a:gridCol w="1447800"/>
                <a:gridCol w="1143000"/>
                <a:gridCol w="1143000"/>
              </a:tblGrid>
              <a:tr h="41148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MIL</a:t>
                      </a:r>
                      <a:endParaRPr lang="zh-CN" sz="1800" b="1" kern="1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IVT</a:t>
                      </a:r>
                      <a:endParaRPr lang="zh-CN" sz="1800" b="1" kern="1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b="1" kern="1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Frag tracker</a:t>
                      </a:r>
                      <a:endParaRPr lang="zh-CN" sz="1800" b="1" kern="1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b="1" kern="100">
                          <a:solidFill>
                            <a:schemeClr val="bg1"/>
                          </a:solidFill>
                          <a:effectLst/>
                          <a:latin typeface="Brush Script MT" pitchFamily="66" charset="0"/>
                          <a:ea typeface="宋体"/>
                          <a:cs typeface="Times New Roman" pitchFamily="18" charset="0"/>
                        </a:rPr>
                        <a:t>l</a:t>
                      </a:r>
                      <a:r>
                        <a:rPr lang="en-US" sz="1800" b="1" kern="100" baseline="-25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1</a:t>
                      </a:r>
                      <a:r>
                        <a:rPr lang="en-US" sz="1800" b="1" kern="1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 tracker</a:t>
                      </a:r>
                      <a:endParaRPr lang="zh-CN" sz="1800" b="1" kern="1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本文算法</a:t>
                      </a:r>
                    </a:p>
                  </a:txBody>
                  <a:tcPr marL="68580" marR="68580" marT="0" marB="0"/>
                </a:tc>
              </a:tr>
              <a:tr h="36356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微软雅黑" pitchFamily="34" charset="-122"/>
                          <a:cs typeface="Times New Roman" pitchFamily="18" charset="0"/>
                        </a:rPr>
                        <a:t>Caviar2</a:t>
                      </a:r>
                      <a:endParaRPr lang="zh-CN" altLang="en-US">
                        <a:latin typeface="+mn-lt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0.26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0.45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0.56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FF0000"/>
                          </a:solidFill>
                        </a:rPr>
                        <a:t>0.81</a:t>
                      </a:r>
                      <a:endParaRPr lang="zh-CN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007033"/>
                          </a:solidFill>
                        </a:rPr>
                        <a:t>0.73</a:t>
                      </a:r>
                      <a:endParaRPr lang="zh-CN" altLang="en-US">
                        <a:solidFill>
                          <a:srgbClr val="007033"/>
                        </a:solidFill>
                      </a:endParaRPr>
                    </a:p>
                  </a:txBody>
                  <a:tcPr/>
                </a:tc>
              </a:tr>
              <a:tr h="4419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微软雅黑" pitchFamily="34" charset="-122"/>
                          <a:cs typeface="+mn-cs"/>
                        </a:rPr>
                        <a:t>Occlusion1</a:t>
                      </a:r>
                      <a:endParaRPr lang="zh-CN" altLang="en-US">
                        <a:latin typeface="+mn-lt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0.59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0.85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FF0000"/>
                          </a:solidFill>
                        </a:rPr>
                        <a:t>0.90</a:t>
                      </a:r>
                      <a:endParaRPr lang="zh-CN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007033"/>
                          </a:solidFill>
                        </a:rPr>
                        <a:t>0.87</a:t>
                      </a:r>
                      <a:endParaRPr lang="zh-CN" altLang="en-US">
                        <a:solidFill>
                          <a:srgbClr val="0070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FF0000"/>
                          </a:solidFill>
                        </a:rPr>
                        <a:t>0.90</a:t>
                      </a:r>
                      <a:endParaRPr lang="zh-CN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356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微软雅黑" pitchFamily="34" charset="-122"/>
                          <a:cs typeface="+mn-cs"/>
                        </a:rPr>
                        <a:t>Occlusion2</a:t>
                      </a:r>
                      <a:endParaRPr lang="zh-CN" alt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微软雅黑" pitchFamily="34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0.61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0.59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0.60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007033"/>
                          </a:solidFill>
                        </a:rPr>
                        <a:t>0.67</a:t>
                      </a:r>
                      <a:endParaRPr lang="zh-CN" altLang="en-US">
                        <a:solidFill>
                          <a:srgbClr val="0070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FF0000"/>
                          </a:solidFill>
                        </a:rPr>
                        <a:t>0.80</a:t>
                      </a:r>
                      <a:endParaRPr lang="zh-CN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356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微软雅黑" pitchFamily="34" charset="-122"/>
                          <a:cs typeface="+mn-cs"/>
                        </a:rPr>
                        <a:t>Car4</a:t>
                      </a:r>
                      <a:endParaRPr lang="zh-CN" altLang="en-US">
                        <a:latin typeface="+mn-lt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0.34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FF0000"/>
                          </a:solidFill>
                        </a:rPr>
                        <a:t>0.92</a:t>
                      </a:r>
                      <a:endParaRPr lang="zh-CN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0.22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0.84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007033"/>
                          </a:solidFill>
                        </a:rPr>
                        <a:t>0.89</a:t>
                      </a:r>
                      <a:endParaRPr lang="zh-CN" altLang="en-US">
                        <a:solidFill>
                          <a:srgbClr val="007033"/>
                        </a:solidFill>
                      </a:endParaRPr>
                    </a:p>
                  </a:txBody>
                  <a:tcPr/>
                </a:tc>
              </a:tr>
              <a:tr h="36356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微软雅黑" pitchFamily="34" charset="-122"/>
                          <a:cs typeface="+mn-cs"/>
                        </a:rPr>
                        <a:t>DavidIndoor</a:t>
                      </a:r>
                      <a:endParaRPr lang="zh-CN" altLang="en-US">
                        <a:latin typeface="+mn-lt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0.45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007033"/>
                          </a:solidFill>
                        </a:rPr>
                        <a:t>0.71</a:t>
                      </a:r>
                      <a:endParaRPr lang="zh-CN" altLang="en-US">
                        <a:solidFill>
                          <a:srgbClr val="0070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0.19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0.63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FF0000"/>
                          </a:solidFill>
                        </a:rPr>
                        <a:t>0.82</a:t>
                      </a:r>
                      <a:endParaRPr lang="zh-CN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356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微软雅黑" pitchFamily="34" charset="-122"/>
                          <a:cs typeface="+mn-cs"/>
                        </a:rPr>
                        <a:t>Singer1</a:t>
                      </a:r>
                      <a:endParaRPr lang="zh-CN" altLang="en-US">
                        <a:latin typeface="+mn-lt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0.34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0.66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0.34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007033"/>
                          </a:solidFill>
                        </a:rPr>
                        <a:t>0.70</a:t>
                      </a:r>
                      <a:endParaRPr lang="zh-CN" altLang="en-US">
                        <a:solidFill>
                          <a:srgbClr val="0070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FF0000"/>
                          </a:solidFill>
                        </a:rPr>
                        <a:t>0.80</a:t>
                      </a:r>
                      <a:endParaRPr lang="zh-CN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356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微软雅黑" pitchFamily="34" charset="-122"/>
                          <a:cs typeface="+mn-cs"/>
                        </a:rPr>
                        <a:t>DavidOutdoor</a:t>
                      </a:r>
                      <a:endParaRPr lang="zh-CN" altLang="en-US">
                        <a:latin typeface="+mn-lt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0.41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007033"/>
                          </a:solidFill>
                        </a:rPr>
                        <a:t>0.52</a:t>
                      </a:r>
                      <a:endParaRPr lang="zh-CN" altLang="en-US">
                        <a:solidFill>
                          <a:srgbClr val="0070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0.39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0.35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FF0000"/>
                          </a:solidFill>
                        </a:rPr>
                        <a:t>0.79</a:t>
                      </a:r>
                      <a:endParaRPr lang="zh-CN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356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微软雅黑" pitchFamily="34" charset="-122"/>
                          <a:cs typeface="+mn-cs"/>
                        </a:rPr>
                        <a:t>Deer</a:t>
                      </a:r>
                      <a:endParaRPr lang="zh-CN" altLang="en-US">
                        <a:latin typeface="+mn-lt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0.21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007033"/>
                          </a:solidFill>
                        </a:rPr>
                        <a:t>0.22</a:t>
                      </a:r>
                      <a:endParaRPr lang="zh-CN" altLang="en-US">
                        <a:solidFill>
                          <a:srgbClr val="0070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0.08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0.04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FF0000"/>
                          </a:solidFill>
                        </a:rPr>
                        <a:t>0.62</a:t>
                      </a:r>
                      <a:endParaRPr lang="zh-CN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356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微软雅黑" pitchFamily="34" charset="-122"/>
                          <a:cs typeface="+mn-cs"/>
                        </a:rPr>
                        <a:t>Jumping</a:t>
                      </a:r>
                      <a:endParaRPr lang="zh-CN" altLang="en-US">
                        <a:latin typeface="+mn-lt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007033"/>
                          </a:solidFill>
                        </a:rPr>
                        <a:t>0.53</a:t>
                      </a:r>
                      <a:endParaRPr lang="zh-CN" altLang="en-US">
                        <a:solidFill>
                          <a:srgbClr val="0070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0.28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0.14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0.09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FF0000"/>
                          </a:solidFill>
                        </a:rPr>
                        <a:t>0.68</a:t>
                      </a:r>
                      <a:endParaRPr lang="zh-CN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716684"/>
              </p:ext>
            </p:extLst>
          </p:nvPr>
        </p:nvGraphicFramePr>
        <p:xfrm>
          <a:off x="3606392" y="960652"/>
          <a:ext cx="3330575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98" name="Equation" r:id="rId4" imgW="1904760" imgH="469800" progId="Equation.DSMT4">
                  <p:embed/>
                </p:oleObj>
              </mc:Choice>
              <mc:Fallback>
                <p:oleObj name="Equation" r:id="rId4" imgW="1904760" imgH="469800" progId="Equation.DSMT4">
                  <p:embed/>
                  <p:pic>
                    <p:nvPicPr>
                      <p:cNvPr id="0" name="对象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6392" y="960652"/>
                        <a:ext cx="3330575" cy="820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3282A29-F196-4F57-9446-B41DA85B8443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14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标题 28"/>
          <p:cNvSpPr txBox="1">
            <a:spLocks/>
          </p:cNvSpPr>
          <p:nvPr/>
        </p:nvSpPr>
        <p:spPr bwMode="auto">
          <a:xfrm>
            <a:off x="2971800" y="314321"/>
            <a:ext cx="3657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zh-CN" altLang="en-US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定量评估</a:t>
            </a:r>
            <a:endParaRPr lang="zh-CN" altLang="en-US" sz="360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图片 7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248251" y="1153472"/>
            <a:ext cx="2643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指标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平均中心误差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918751"/>
              </p:ext>
            </p:extLst>
          </p:nvPr>
        </p:nvGraphicFramePr>
        <p:xfrm>
          <a:off x="1295400" y="1752600"/>
          <a:ext cx="6781800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762000"/>
                <a:gridCol w="762000"/>
                <a:gridCol w="1447800"/>
                <a:gridCol w="1066800"/>
                <a:gridCol w="1219200"/>
              </a:tblGrid>
              <a:tr h="41148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MIL</a:t>
                      </a:r>
                      <a:endParaRPr lang="zh-CN" sz="1800" b="1" kern="1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kern="1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IVT</a:t>
                      </a:r>
                      <a:endParaRPr lang="zh-CN" sz="1800" b="1" kern="1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b="1" kern="1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Frag tracker</a:t>
                      </a:r>
                      <a:endParaRPr lang="zh-CN" sz="1800" b="1" kern="1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b="1" kern="100">
                          <a:solidFill>
                            <a:schemeClr val="bg1"/>
                          </a:solidFill>
                          <a:effectLst/>
                          <a:latin typeface="Brush Script MT" pitchFamily="66" charset="0"/>
                          <a:ea typeface="宋体"/>
                          <a:cs typeface="Times New Roman" pitchFamily="18" charset="0"/>
                        </a:rPr>
                        <a:t>l</a:t>
                      </a:r>
                      <a:r>
                        <a:rPr lang="en-US" sz="1800" b="1" kern="100" baseline="-250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1</a:t>
                      </a:r>
                      <a:r>
                        <a:rPr lang="en-US" sz="1800" b="1" kern="10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宋体"/>
                          <a:cs typeface="Times New Roman" pitchFamily="18" charset="0"/>
                        </a:rPr>
                        <a:t> tracker</a:t>
                      </a:r>
                      <a:endParaRPr lang="zh-CN" sz="1800" b="1" kern="10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宋体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solidFill>
                            <a:schemeClr val="bg1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  <a:cs typeface="Times New Roman" pitchFamily="18" charset="0"/>
                        </a:rPr>
                        <a:t>本文算法</a:t>
                      </a:r>
                    </a:p>
                  </a:txBody>
                  <a:tcPr marL="68580" marR="68580" marT="0" marB="0"/>
                </a:tc>
              </a:tr>
              <a:tr h="36356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微软雅黑" pitchFamily="34" charset="-122"/>
                          <a:cs typeface="Times New Roman" pitchFamily="18" charset="0"/>
                        </a:rPr>
                        <a:t>Caviar2</a:t>
                      </a:r>
                      <a:endParaRPr lang="zh-CN" altLang="en-US">
                        <a:latin typeface="+mn-lt"/>
                        <a:ea typeface="微软雅黑" pitchFamily="34" charset="-122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70.27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8.64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5.57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007033"/>
                          </a:solidFill>
                        </a:rPr>
                        <a:t>3.24</a:t>
                      </a:r>
                      <a:endParaRPr lang="zh-CN" altLang="en-US">
                        <a:solidFill>
                          <a:srgbClr val="0070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FF0000"/>
                          </a:solidFill>
                        </a:rPr>
                        <a:t>1.64</a:t>
                      </a:r>
                      <a:endParaRPr lang="zh-CN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4196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微软雅黑" pitchFamily="34" charset="-122"/>
                          <a:cs typeface="+mn-cs"/>
                        </a:rPr>
                        <a:t>Occlusion1</a:t>
                      </a:r>
                      <a:endParaRPr lang="zh-CN" altLang="en-US">
                        <a:latin typeface="+mn-lt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32.26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9.18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007033"/>
                          </a:solidFill>
                        </a:rPr>
                        <a:t>5.62</a:t>
                      </a:r>
                      <a:endParaRPr lang="zh-CN" altLang="en-US">
                        <a:solidFill>
                          <a:srgbClr val="0070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6.5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FF0000"/>
                          </a:solidFill>
                        </a:rPr>
                        <a:t>5.2</a:t>
                      </a:r>
                      <a:endParaRPr lang="zh-CN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356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微软雅黑" pitchFamily="34" charset="-122"/>
                          <a:cs typeface="+mn-cs"/>
                        </a:rPr>
                        <a:t>Occlusion2</a:t>
                      </a:r>
                      <a:endParaRPr lang="zh-CN" altLang="zh-CN" sz="1800" kern="1200">
                        <a:solidFill>
                          <a:schemeClr val="dk1"/>
                        </a:solidFill>
                        <a:effectLst/>
                        <a:latin typeface="+mn-lt"/>
                        <a:ea typeface="微软雅黑" pitchFamily="34" charset="-122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14.06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007033"/>
                          </a:solidFill>
                        </a:rPr>
                        <a:t>10.21</a:t>
                      </a:r>
                      <a:endParaRPr lang="zh-CN" altLang="en-US">
                        <a:solidFill>
                          <a:srgbClr val="0070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15.49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11.12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FF0000"/>
                          </a:solidFill>
                        </a:rPr>
                        <a:t>3.57</a:t>
                      </a:r>
                      <a:endParaRPr lang="zh-CN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356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微软雅黑" pitchFamily="34" charset="-122"/>
                          <a:cs typeface="+mn-cs"/>
                        </a:rPr>
                        <a:t>Car4</a:t>
                      </a:r>
                      <a:endParaRPr lang="zh-CN" altLang="en-US">
                        <a:latin typeface="+mn-lt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60.10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FF0000"/>
                          </a:solidFill>
                        </a:rPr>
                        <a:t>2.87</a:t>
                      </a:r>
                      <a:endParaRPr lang="zh-CN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179.77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007033"/>
                          </a:solidFill>
                        </a:rPr>
                        <a:t>4.08</a:t>
                      </a:r>
                      <a:endParaRPr lang="zh-CN" altLang="en-US">
                        <a:solidFill>
                          <a:srgbClr val="0070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4.63</a:t>
                      </a:r>
                      <a:endParaRPr lang="zh-CN" altLang="en-US"/>
                    </a:p>
                  </a:txBody>
                  <a:tcPr/>
                </a:tc>
              </a:tr>
              <a:tr h="36356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微软雅黑" pitchFamily="34" charset="-122"/>
                          <a:cs typeface="+mn-cs"/>
                        </a:rPr>
                        <a:t>DavidIndoor</a:t>
                      </a:r>
                      <a:endParaRPr lang="zh-CN" altLang="en-US">
                        <a:latin typeface="+mn-lt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16.15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007033"/>
                          </a:solidFill>
                        </a:rPr>
                        <a:t>3.59</a:t>
                      </a:r>
                      <a:endParaRPr lang="zh-CN" altLang="en-US">
                        <a:solidFill>
                          <a:srgbClr val="0070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76.69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7.63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FF0000"/>
                          </a:solidFill>
                        </a:rPr>
                        <a:t>3.37</a:t>
                      </a:r>
                      <a:endParaRPr lang="zh-CN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356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微软雅黑" pitchFamily="34" charset="-122"/>
                          <a:cs typeface="+mn-cs"/>
                        </a:rPr>
                        <a:t>Singer1</a:t>
                      </a:r>
                      <a:endParaRPr lang="zh-CN" altLang="en-US">
                        <a:latin typeface="+mn-lt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15.17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8.48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22.03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FF0000"/>
                          </a:solidFill>
                        </a:rPr>
                        <a:t>4.57</a:t>
                      </a:r>
                      <a:endParaRPr lang="zh-CN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007033"/>
                          </a:solidFill>
                        </a:rPr>
                        <a:t>4.91</a:t>
                      </a:r>
                      <a:endParaRPr lang="zh-CN" altLang="en-US">
                        <a:solidFill>
                          <a:srgbClr val="007033"/>
                        </a:solidFill>
                      </a:endParaRPr>
                    </a:p>
                  </a:txBody>
                  <a:tcPr/>
                </a:tc>
              </a:tr>
              <a:tr h="36356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微软雅黑" pitchFamily="34" charset="-122"/>
                          <a:cs typeface="+mn-cs"/>
                        </a:rPr>
                        <a:t>DavidOutdoor</a:t>
                      </a:r>
                      <a:endParaRPr lang="zh-CN" altLang="en-US">
                        <a:latin typeface="+mn-lt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007033"/>
                          </a:solidFill>
                        </a:rPr>
                        <a:t>38.35</a:t>
                      </a:r>
                      <a:endParaRPr lang="zh-CN" altLang="en-US">
                        <a:solidFill>
                          <a:srgbClr val="0070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52.95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90.46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100.37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FF0000"/>
                          </a:solidFill>
                        </a:rPr>
                        <a:t>5.21</a:t>
                      </a:r>
                      <a:endParaRPr lang="zh-CN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356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微软雅黑" pitchFamily="34" charset="-122"/>
                          <a:cs typeface="+mn-cs"/>
                        </a:rPr>
                        <a:t>Deer</a:t>
                      </a:r>
                      <a:endParaRPr lang="zh-CN" altLang="en-US">
                        <a:latin typeface="+mn-lt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007033"/>
                          </a:solidFill>
                        </a:rPr>
                        <a:t>66.46</a:t>
                      </a:r>
                      <a:endParaRPr lang="zh-CN" altLang="en-US">
                        <a:solidFill>
                          <a:srgbClr val="0070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127.5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92.09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171.47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FF0000"/>
                          </a:solidFill>
                        </a:rPr>
                        <a:t>7.58</a:t>
                      </a:r>
                      <a:endParaRPr lang="zh-CN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6356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微软雅黑" pitchFamily="34" charset="-122"/>
                          <a:cs typeface="+mn-cs"/>
                        </a:rPr>
                        <a:t>Jumping</a:t>
                      </a:r>
                      <a:endParaRPr lang="zh-CN" altLang="en-US">
                        <a:latin typeface="+mn-lt"/>
                        <a:ea typeface="微软雅黑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007033"/>
                          </a:solidFill>
                        </a:rPr>
                        <a:t>9.89</a:t>
                      </a:r>
                      <a:endParaRPr lang="zh-CN" altLang="en-US">
                        <a:solidFill>
                          <a:srgbClr val="0070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36.8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58.45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/>
                        <a:t>92.39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mtClean="0">
                          <a:solidFill>
                            <a:srgbClr val="FF0000"/>
                          </a:solidFill>
                        </a:rPr>
                        <a:t>5.1</a:t>
                      </a:r>
                      <a:endParaRPr lang="zh-CN" alt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2550788"/>
              </p:ext>
            </p:extLst>
          </p:nvPr>
        </p:nvGraphicFramePr>
        <p:xfrm>
          <a:off x="3891923" y="1056059"/>
          <a:ext cx="3886200" cy="5949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52" name="Equation" r:id="rId4" imgW="2387520" imgH="355320" progId="Equation.DSMT4">
                  <p:embed/>
                </p:oleObj>
              </mc:Choice>
              <mc:Fallback>
                <p:oleObj name="Equation" r:id="rId4" imgW="2387520" imgH="355320" progId="Equation.DSMT4">
                  <p:embed/>
                  <p:pic>
                    <p:nvPicPr>
                      <p:cNvPr id="0" name="对象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1923" y="1056059"/>
                        <a:ext cx="3886200" cy="5949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574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3282A29-F196-4F57-9446-B41DA85B8443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15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图片 7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00" y="762000"/>
            <a:ext cx="3497253" cy="533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70879" y="5676448"/>
            <a:ext cx="3962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每帧的重叠率（高于</a:t>
            </a:r>
            <a:r>
              <a:rPr lang="en-US" altLang="zh-CN" smtClean="0">
                <a:latin typeface="微软雅黑" pitchFamily="34" charset="-122"/>
                <a:ea typeface="微软雅黑" pitchFamily="34" charset="-122"/>
              </a:rPr>
              <a:t>0.5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即为跟踪成功）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6700" y="1295401"/>
            <a:ext cx="8598700" cy="4502911"/>
            <a:chOff x="140256" y="1060312"/>
            <a:chExt cx="8853248" cy="4795420"/>
          </a:xfrm>
        </p:grpSpPr>
        <p:pic>
          <p:nvPicPr>
            <p:cNvPr id="3072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1" y="1060312"/>
              <a:ext cx="2819400" cy="22015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923925" y="3261844"/>
              <a:ext cx="1428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mtClean="0"/>
                <a:t>DavidIndoor</a:t>
              </a:r>
              <a:endParaRPr lang="zh-CN" altLang="en-US"/>
            </a:p>
          </p:txBody>
        </p:sp>
        <p:pic>
          <p:nvPicPr>
            <p:cNvPr id="30725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5612" y="1068741"/>
              <a:ext cx="3076575" cy="22015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3721656" y="3261845"/>
              <a:ext cx="1741339" cy="393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/>
                <a:t>DavidOutdoor</a:t>
              </a:r>
              <a:endParaRPr lang="zh-CN" altLang="en-US"/>
            </a:p>
          </p:txBody>
        </p:sp>
        <p:pic>
          <p:nvPicPr>
            <p:cNvPr id="30726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2187" y="1068741"/>
              <a:ext cx="2921264" cy="22015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7349847" y="3260305"/>
              <a:ext cx="8122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/>
                <a:t>Deer</a:t>
              </a:r>
              <a:endParaRPr lang="zh-CN" altLang="en-US"/>
            </a:p>
          </p:txBody>
        </p:sp>
        <p:pic>
          <p:nvPicPr>
            <p:cNvPr id="30728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256" y="3581400"/>
              <a:ext cx="2855356" cy="1848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847803" y="5429987"/>
              <a:ext cx="13260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mtClean="0"/>
                <a:t>Occlusion2</a:t>
              </a:r>
              <a:endParaRPr lang="zh-CN" altLang="en-US"/>
            </a:p>
          </p:txBody>
        </p:sp>
        <p:pic>
          <p:nvPicPr>
            <p:cNvPr id="30729" name="Picture 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4662" y="3571876"/>
              <a:ext cx="3048000" cy="1858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3870898" y="5443941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mtClean="0"/>
                <a:t>Singer1</a:t>
              </a:r>
              <a:endParaRPr lang="zh-CN" altLang="en-US"/>
            </a:p>
          </p:txBody>
        </p:sp>
        <p:pic>
          <p:nvPicPr>
            <p:cNvPr id="30730" name="Picture 1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2662" y="3571876"/>
              <a:ext cx="2930842" cy="18720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7203812" y="5486400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mtClean="0"/>
                <a:t>Car4</a:t>
              </a:r>
              <a:endParaRPr lang="zh-CN" altLang="en-US"/>
            </a:p>
          </p:txBody>
        </p:sp>
      </p:grpSp>
      <p:sp>
        <p:nvSpPr>
          <p:cNvPr id="24" name="标题 28"/>
          <p:cNvSpPr txBox="1">
            <a:spLocks/>
          </p:cNvSpPr>
          <p:nvPr/>
        </p:nvSpPr>
        <p:spPr bwMode="auto">
          <a:xfrm>
            <a:off x="2971800" y="314321"/>
            <a:ext cx="3657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zh-CN" altLang="en-US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定量评估</a:t>
            </a:r>
            <a:endParaRPr lang="zh-CN" altLang="en-US" sz="360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258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3282A29-F196-4F57-9446-B41DA85B8443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16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图片 7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068" y="808400"/>
            <a:ext cx="3736645" cy="549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08133" y="568685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每帧的中心误差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69050" y="1340663"/>
            <a:ext cx="8520660" cy="4454663"/>
            <a:chOff x="48793" y="1031737"/>
            <a:chExt cx="8743571" cy="4823995"/>
          </a:xfrm>
        </p:grpSpPr>
        <p:sp>
          <p:nvSpPr>
            <p:cNvPr id="3" name="TextBox 2"/>
            <p:cNvSpPr txBox="1"/>
            <p:nvPr/>
          </p:nvSpPr>
          <p:spPr>
            <a:xfrm>
              <a:off x="923925" y="3261844"/>
              <a:ext cx="1428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mtClean="0"/>
                <a:t>DavidIndoor</a:t>
              </a:r>
              <a:endParaRPr lang="zh-CN" alt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721656" y="3261845"/>
              <a:ext cx="1759173" cy="3999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/>
                <a:t>DavidOutdoor</a:t>
              </a:r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349847" y="3260305"/>
              <a:ext cx="8122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mtClean="0"/>
                <a:t>Deer</a:t>
              </a:r>
              <a:endParaRPr lang="zh-CN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47803" y="5429987"/>
              <a:ext cx="13260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mtClean="0"/>
                <a:t>Occlusion2</a:t>
              </a:r>
              <a:endParaRPr lang="zh-CN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870898" y="5443941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mtClean="0"/>
                <a:t>Singer1</a:t>
              </a:r>
              <a:endParaRPr lang="zh-CN" alt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203812" y="5486400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mtClean="0"/>
                <a:t>Car4</a:t>
              </a:r>
              <a:endParaRPr lang="zh-CN" altLang="en-US"/>
            </a:p>
          </p:txBody>
        </p:sp>
        <p:pic>
          <p:nvPicPr>
            <p:cNvPr id="3174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1" y="1031737"/>
              <a:ext cx="2919412" cy="22028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74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4663" y="1041263"/>
              <a:ext cx="2888410" cy="2185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748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6779" y="1050787"/>
              <a:ext cx="2726136" cy="2176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749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93" y="3581400"/>
              <a:ext cx="2965870" cy="1848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750" name="Picture 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9487" y="3581400"/>
              <a:ext cx="2823586" cy="1847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751" name="Picture 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27292" y="3581400"/>
              <a:ext cx="2765072" cy="18832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5" name="标题 28"/>
          <p:cNvSpPr txBox="1">
            <a:spLocks/>
          </p:cNvSpPr>
          <p:nvPr/>
        </p:nvSpPr>
        <p:spPr bwMode="auto">
          <a:xfrm>
            <a:off x="2971800" y="314321"/>
            <a:ext cx="3657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zh-CN" altLang="en-US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定量评估</a:t>
            </a:r>
            <a:endParaRPr lang="zh-CN" altLang="en-US" sz="360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758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3282A29-F196-4F57-9446-B41DA85B8443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17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图片 7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标题 28"/>
          <p:cNvSpPr txBox="1">
            <a:spLocks/>
          </p:cNvSpPr>
          <p:nvPr/>
        </p:nvSpPr>
        <p:spPr bwMode="auto">
          <a:xfrm>
            <a:off x="2971800" y="314321"/>
            <a:ext cx="3657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zh-CN" altLang="en-US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算法时效性对比</a:t>
            </a:r>
            <a:endParaRPr lang="zh-CN" altLang="en-US" sz="360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466725" y="979699"/>
                <a:ext cx="8267700" cy="4985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实验平台：</a:t>
                </a:r>
                <a:r>
                  <a:rPr lang="en-US" altLang="zh-CN" sz="2000" smtClean="0">
                    <a:latin typeface="微软雅黑" pitchFamily="34" charset="-122"/>
                    <a:ea typeface="微软雅黑" pitchFamily="34" charset="-122"/>
                  </a:rPr>
                  <a:t>Intel Core2 </a:t>
                </a:r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双核</a:t>
                </a:r>
                <a:r>
                  <a:rPr lang="en-US" altLang="zh-CN" sz="2000" smtClean="0">
                    <a:latin typeface="微软雅黑" pitchFamily="34" charset="-122"/>
                    <a:ea typeface="微软雅黑" pitchFamily="34" charset="-122"/>
                  </a:rPr>
                  <a:t>CPU  2.66GHz  3.25G</a:t>
                </a:r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内存的</a:t>
                </a:r>
                <a:r>
                  <a:rPr lang="en-US" altLang="zh-CN" sz="2000" smtClean="0">
                    <a:latin typeface="微软雅黑" pitchFamily="34" charset="-122"/>
                    <a:ea typeface="微软雅黑" pitchFamily="34" charset="-122"/>
                  </a:rPr>
                  <a:t>PC</a:t>
                </a:r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机</a:t>
                </a:r>
                <a:r>
                  <a:rPr lang="en-US" altLang="zh-CN" sz="2000" smtClean="0">
                    <a:latin typeface="微软雅黑" pitchFamily="34" charset="-122"/>
                    <a:ea typeface="微软雅黑" pitchFamily="34" charset="-122"/>
                  </a:rPr>
                  <a:t> </a:t>
                </a:r>
                <a:endParaRPr lang="en-US" altLang="zh-CN" sz="2000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en-US" altLang="zh-CN" sz="2000" smtClean="0"/>
                  <a:t>MatlabR2010a</a:t>
                </a:r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软件上编程实现</a:t>
                </a:r>
                <a:endParaRPr lang="en-US" altLang="zh-CN" sz="2000" smtClean="0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对比算法：</a:t>
                </a:r>
                <a:r>
                  <a:rPr lang="en-US" altLang="zh-CN" sz="2000">
                    <a:latin typeface="Brush Script MT" pitchFamily="66" charset="0"/>
                    <a:ea typeface="微软雅黑" pitchFamily="34" charset="-122"/>
                  </a:rPr>
                  <a:t> l</a:t>
                </a:r>
                <a:r>
                  <a:rPr lang="en-US" altLang="zh-CN" sz="2000" baseline="-2500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rPr>
                  <a:t>0</a:t>
                </a:r>
                <a:r>
                  <a:rPr lang="en-US" altLang="zh-CN" sz="200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rPr>
                  <a:t> </a:t>
                </a:r>
                <a:r>
                  <a:rPr lang="en-US" altLang="zh-CN" sz="2000" smtClean="0"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tracker</a:t>
                </a:r>
                <a:r>
                  <a:rPr lang="en-US" altLang="zh-CN" sz="2000" baseline="30000" smtClean="0"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[1</a:t>
                </a:r>
                <a:r>
                  <a:rPr lang="en-US" altLang="zh-CN" sz="2000" baseline="30000" smtClean="0"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]</a:t>
                </a:r>
                <a:r>
                  <a:rPr lang="zh-CN" altLang="en-US" sz="2000" smtClean="0"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（</a:t>
                </a:r>
                <a:r>
                  <a:rPr lang="en-US" altLang="zh-CN" sz="2000" smtClean="0"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ICCV2009</a:t>
                </a:r>
                <a:r>
                  <a:rPr lang="zh-CN" altLang="en-US" sz="2000" smtClean="0"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）、</a:t>
                </a:r>
                <a:r>
                  <a:rPr lang="en-US" altLang="zh-CN" sz="2000" smtClean="0"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OOTSP(</a:t>
                </a:r>
                <a:r>
                  <a:rPr lang="zh-CN" altLang="en-US" sz="2000" smtClean="0"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稀疏原型</a:t>
                </a:r>
                <a:r>
                  <a:rPr lang="en-US" altLang="zh-CN" sz="2000" smtClean="0"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)</a:t>
                </a:r>
                <a:r>
                  <a:rPr lang="en-US" altLang="zh-CN" sz="2000" baseline="30000" smtClean="0"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[2</a:t>
                </a:r>
                <a:r>
                  <a:rPr lang="en-US" altLang="zh-CN" sz="2000" baseline="30000" smtClean="0"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]</a:t>
                </a:r>
                <a:r>
                  <a:rPr lang="zh-CN" altLang="en-US" sz="2000" smtClean="0"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（</a:t>
                </a:r>
                <a:r>
                  <a:rPr lang="en-US" altLang="zh-CN" sz="2000" smtClean="0"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TIP2013</a:t>
                </a:r>
                <a:r>
                  <a:rPr lang="zh-CN" altLang="en-US" sz="2000" smtClean="0">
                    <a:latin typeface="Arial" pitchFamily="34" charset="0"/>
                    <a:ea typeface="微软雅黑" pitchFamily="34" charset="-122"/>
                    <a:cs typeface="Arial" pitchFamily="34" charset="0"/>
                  </a:rPr>
                  <a:t>）</a:t>
                </a:r>
                <a:endParaRPr lang="en-US" altLang="zh-CN" sz="2000">
                  <a:latin typeface="Arial" pitchFamily="34" charset="0"/>
                  <a:ea typeface="微软雅黑" pitchFamily="34" charset="-122"/>
                  <a:cs typeface="Arial" pitchFamily="34" charset="0"/>
                </a:endParaRPr>
              </a:p>
              <a:p>
                <a:r>
                  <a:rPr lang="zh-CN" altLang="en-US" sz="2000">
                    <a:latin typeface="微软雅黑" pitchFamily="34" charset="-122"/>
                    <a:ea typeface="微软雅黑" pitchFamily="34" charset="-122"/>
                  </a:rPr>
                  <a:t>粒子</a:t>
                </a:r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数：</a:t>
                </a:r>
                <a:r>
                  <a:rPr lang="en-US" altLang="zh-CN" sz="2000" smtClean="0">
                    <a:latin typeface="微软雅黑" pitchFamily="34" charset="-122"/>
                    <a:ea typeface="微软雅黑" pitchFamily="34" charset="-122"/>
                  </a:rPr>
                  <a:t>300</a:t>
                </a:r>
                <a:endParaRPr lang="en-US" altLang="zh-CN" sz="2000">
                  <a:latin typeface="微软雅黑" pitchFamily="34" charset="-122"/>
                  <a:ea typeface="微软雅黑" pitchFamily="34" charset="-122"/>
                </a:endParaRPr>
              </a:p>
              <a:p>
                <a:pPr algn="ctr"/>
                <a:r>
                  <a:rPr lang="zh-CN" altLang="en-US">
                    <a:latin typeface="微软雅黑" pitchFamily="34" charset="-122"/>
                    <a:ea typeface="微软雅黑" pitchFamily="34" charset="-122"/>
                  </a:rPr>
                  <a:t>三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种算法对每帧图像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300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个候选目标的表示系数的求解耗时对比</a:t>
                </a:r>
                <a:endParaRPr lang="en-US" altLang="zh-CN" smtClean="0">
                  <a:latin typeface="微软雅黑" pitchFamily="34" charset="-122"/>
                  <a:ea typeface="微软雅黑" pitchFamily="34" charset="-122"/>
                </a:endParaRPr>
              </a:p>
              <a:p>
                <a:endParaRPr lang="en-US" altLang="zh-CN" sz="2000">
                  <a:latin typeface="微软雅黑" pitchFamily="34" charset="-122"/>
                  <a:ea typeface="微软雅黑" pitchFamily="34" charset="-122"/>
                </a:endParaRPr>
              </a:p>
              <a:p>
                <a:endParaRPr lang="en-US" altLang="zh-CN" sz="2000" smtClean="0">
                  <a:latin typeface="微软雅黑" pitchFamily="34" charset="-122"/>
                  <a:ea typeface="微软雅黑" pitchFamily="34" charset="-122"/>
                </a:endParaRPr>
              </a:p>
              <a:p>
                <a:endParaRPr lang="en-US" altLang="zh-CN" sz="2000">
                  <a:latin typeface="微软雅黑" pitchFamily="34" charset="-122"/>
                  <a:ea typeface="微软雅黑" pitchFamily="34" charset="-122"/>
                </a:endParaRPr>
              </a:p>
              <a:p>
                <a:endParaRPr lang="en-US" altLang="zh-CN" sz="2000" smtClean="0">
                  <a:latin typeface="微软雅黑" pitchFamily="34" charset="-122"/>
                  <a:ea typeface="微软雅黑" pitchFamily="34" charset="-122"/>
                </a:endParaRPr>
              </a:p>
              <a:p>
                <a:endParaRPr lang="en-US" altLang="zh-CN" sz="2000">
                  <a:latin typeface="微软雅黑" pitchFamily="34" charset="-122"/>
                  <a:ea typeface="微软雅黑" pitchFamily="34" charset="-122"/>
                </a:endParaRPr>
              </a:p>
              <a:p>
                <a:endParaRPr lang="en-US" altLang="zh-CN" sz="2000" smtClean="0">
                  <a:latin typeface="微软雅黑" pitchFamily="34" charset="-122"/>
                  <a:ea typeface="微软雅黑" pitchFamily="34" charset="-122"/>
                </a:endParaRPr>
              </a:p>
              <a:p>
                <a:endParaRPr lang="en-US" altLang="zh-CN" sz="2000">
                  <a:latin typeface="微软雅黑" pitchFamily="34" charset="-122"/>
                  <a:ea typeface="微软雅黑" pitchFamily="34" charset="-122"/>
                </a:endParaRPr>
              </a:p>
              <a:p>
                <a:endParaRPr lang="en-US" altLang="zh-CN" sz="2000" smtClean="0">
                  <a:latin typeface="微软雅黑" pitchFamily="34" charset="-122"/>
                  <a:ea typeface="微软雅黑" pitchFamily="34" charset="-122"/>
                </a:endParaRPr>
              </a:p>
              <a:p>
                <a:endParaRPr lang="en-US" altLang="zh-CN" sz="2000" smtClean="0">
                  <a:latin typeface="微软雅黑" pitchFamily="34" charset="-122"/>
                  <a:ea typeface="微软雅黑" pitchFamily="34" charset="-122"/>
                </a:endParaRPr>
              </a:p>
              <a:p>
                <a:endParaRPr lang="en-US" altLang="zh-CN" sz="2000" smtClean="0">
                  <a:latin typeface="微软雅黑" pitchFamily="34" charset="-122"/>
                  <a:ea typeface="微软雅黑" pitchFamily="34" charset="-122"/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   注</a:t>
                </a:r>
                <a:r>
                  <a:rPr lang="zh-CN" altLang="en-US">
                    <a:latin typeface="微软雅黑" pitchFamily="34" charset="-122"/>
                    <a:ea typeface="微软雅黑" pitchFamily="34" charset="-122"/>
                  </a:rPr>
                  <a:t>：其中</a:t>
                </a:r>
                <a14:m>
                  <m:oMath xmlns:m="http://schemas.openxmlformats.org/officeDocument/2006/math">
                    <m:r>
                      <a:rPr lang="en-US" altLang="zh-CN" b="1" i="1">
                        <a:latin typeface="Cambria Math"/>
                        <a:ea typeface="微软雅黑" pitchFamily="34" charset="-122"/>
                      </a:rPr>
                      <m:t>𝒀</m:t>
                    </m:r>
                    <m:r>
                      <a:rPr lang="en-US" altLang="zh-CN" i="1">
                        <a:latin typeface="Cambria Math"/>
                        <a:ea typeface="微软雅黑" pitchFamily="34" charset="-122"/>
                      </a:rPr>
                      <m:t>=[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b="1" i="1">
                            <a:latin typeface="Cambria Math"/>
                            <a:ea typeface="微软雅黑" pitchFamily="34" charset="-122"/>
                          </a:rPr>
                          <m:t>𝒚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微软雅黑" pitchFamily="34" charset="-122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b="1" i="1">
                            <a:latin typeface="Cambria Math"/>
                            <a:ea typeface="微软雅黑" pitchFamily="34" charset="-122"/>
                          </a:rPr>
                          <m:t>𝒚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  <m:t>2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微软雅黑" pitchFamily="34" charset="-122"/>
                      </a:rPr>
                      <m:t>,</m:t>
                    </m:r>
                    <m:r>
                      <a:rPr lang="en-US" altLang="zh-CN" i="1">
                        <a:latin typeface="Cambria Math"/>
                        <a:ea typeface="Cambria Math"/>
                      </a:rPr>
                      <m:t>⋯,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b="1" i="1">
                            <a:latin typeface="Cambria Math"/>
                            <a:ea typeface="微软雅黑" pitchFamily="34" charset="-122"/>
                          </a:rPr>
                          <m:t>𝒚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  <m:t>300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微软雅黑" pitchFamily="34" charset="-122"/>
                      </a:rPr>
                      <m:t>]</m:t>
                    </m:r>
                  </m:oMath>
                </a14:m>
                <a:endParaRPr lang="en-US" altLang="zh-CN" sz="2000" smtClean="0">
                  <a:latin typeface="微软雅黑" pitchFamily="34" charset="-122"/>
                  <a:ea typeface="微软雅黑" pitchFamily="34" charset="-122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725" y="979699"/>
                <a:ext cx="8267700" cy="4985980"/>
              </a:xfrm>
              <a:prstGeom prst="rect">
                <a:avLst/>
              </a:prstGeom>
              <a:blipFill rotWithShape="1">
                <a:blip r:embed="rId3"/>
                <a:stretch>
                  <a:fillRect l="-811" t="-611" r="-1844" b="-8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表格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85294805"/>
                  </p:ext>
                </p:extLst>
              </p:nvPr>
            </p:nvGraphicFramePr>
            <p:xfrm>
              <a:off x="495300" y="2514600"/>
              <a:ext cx="8001000" cy="310267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57300"/>
                    <a:gridCol w="3962400"/>
                    <a:gridCol w="1143000"/>
                    <a:gridCol w="1638300"/>
                  </a:tblGrid>
                  <a:tr h="1524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mtClean="0">
                              <a:latin typeface="微软雅黑" pitchFamily="34" charset="-122"/>
                              <a:ea typeface="微软雅黑" pitchFamily="34" charset="-122"/>
                            </a:rPr>
                            <a:t>算法</a:t>
                          </a:r>
                          <a:endParaRPr lang="zh-CN" altLang="en-US">
                            <a:latin typeface="微软雅黑" pitchFamily="34" charset="-122"/>
                            <a:ea typeface="微软雅黑" pitchFamily="34" charset="-12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mtClean="0">
                              <a:latin typeface="微软雅黑" pitchFamily="34" charset="-122"/>
                              <a:ea typeface="微软雅黑" pitchFamily="34" charset="-122"/>
                            </a:rPr>
                            <a:t>求解目标</a:t>
                          </a:r>
                          <a:endParaRPr lang="zh-CN" altLang="en-US">
                            <a:latin typeface="微软雅黑" pitchFamily="34" charset="-122"/>
                            <a:ea typeface="微软雅黑" pitchFamily="34" charset="-12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zh-CN" altLang="en-US" smtClean="0">
                              <a:latin typeface="微软雅黑" pitchFamily="34" charset="-122"/>
                              <a:ea typeface="微软雅黑" pitchFamily="34" charset="-122"/>
                            </a:rPr>
                            <a:t>求解次数</a:t>
                          </a:r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zh-CN" altLang="en-US" smtClean="0">
                              <a:latin typeface="微软雅黑" pitchFamily="34" charset="-122"/>
                              <a:ea typeface="微软雅黑" pitchFamily="34" charset="-122"/>
                            </a:rPr>
                            <a:t>耗时（</a:t>
                          </a:r>
                          <a:r>
                            <a:rPr lang="en-US" altLang="zh-CN" smtClean="0">
                              <a:latin typeface="微软雅黑" pitchFamily="34" charset="-122"/>
                              <a:ea typeface="微软雅黑" pitchFamily="34" charset="-122"/>
                            </a:rPr>
                            <a:t>32*32</a:t>
                          </a:r>
                          <a:r>
                            <a:rPr lang="zh-CN" altLang="en-US" smtClean="0">
                              <a:latin typeface="微软雅黑" pitchFamily="34" charset="-122"/>
                              <a:ea typeface="微软雅黑" pitchFamily="34" charset="-122"/>
                            </a:rPr>
                            <a:t>）</a:t>
                          </a:r>
                          <a:endParaRPr lang="zh-CN" altLang="en-US">
                            <a:latin typeface="微软雅黑" pitchFamily="34" charset="-122"/>
                            <a:ea typeface="微软雅黑" pitchFamily="34" charset="-122"/>
                          </a:endParaRPr>
                        </a:p>
                      </a:txBody>
                      <a:tcPr/>
                    </a:tc>
                  </a:tr>
                  <a:tr h="47910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0" smtClean="0">
                              <a:latin typeface="Brush Script MT" pitchFamily="66" charset="0"/>
                              <a:ea typeface="微软雅黑" pitchFamily="34" charset="-122"/>
                            </a:rPr>
                            <a:t>l</a:t>
                          </a:r>
                          <a:r>
                            <a:rPr lang="en-US" altLang="zh-CN" sz="1800" b="0" baseline="-25000" smtClean="0">
                              <a:latin typeface="Times New Roman" pitchFamily="18" charset="0"/>
                              <a:ea typeface="微软雅黑" pitchFamily="34" charset="-122"/>
                              <a:cs typeface="Times New Roman" pitchFamily="18" charset="0"/>
                            </a:rPr>
                            <a:t>0</a:t>
                          </a:r>
                          <a:r>
                            <a:rPr lang="en-US" altLang="zh-CN" sz="1800" b="0" smtClean="0">
                              <a:latin typeface="Times New Roman" pitchFamily="18" charset="0"/>
                              <a:ea typeface="微软雅黑" pitchFamily="34" charset="-122"/>
                              <a:cs typeface="Times New Roman" pitchFamily="18" charset="0"/>
                            </a:rPr>
                            <a:t> </a:t>
                          </a:r>
                          <a:r>
                            <a:rPr lang="en-US" altLang="zh-CN" sz="1800" b="0" smtClean="0">
                              <a:latin typeface="Arial" pitchFamily="34" charset="0"/>
                              <a:ea typeface="微软雅黑" pitchFamily="34" charset="-122"/>
                              <a:cs typeface="Arial" pitchFamily="34" charset="0"/>
                            </a:rPr>
                            <a:t>tracker</a:t>
                          </a:r>
                          <a:r>
                            <a:rPr lang="en-US" altLang="zh-CN" sz="1800" b="0" baseline="30000" smtClean="0">
                              <a:latin typeface="Arial" pitchFamily="34" charset="0"/>
                              <a:ea typeface="微软雅黑" pitchFamily="34" charset="-122"/>
                              <a:cs typeface="Arial" pitchFamily="34" charset="0"/>
                            </a:rPr>
                            <a:t>[1]</a:t>
                          </a:r>
                          <a:endParaRPr lang="zh-CN" altLang="en-US" b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b="1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1" i="0" smtClean="0">
                                        <a:latin typeface="Cambria Math"/>
                                      </a:rPr>
                                      <m:t>𝐦𝐢𝐧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zh-CN" altLang="en-US" b="1"/>
                                      <m:t> </m:t>
                                    </m:r>
                                  </m:e>
                                  <m:sub>
                                    <m:r>
                                      <a:rPr lang="en-US" altLang="zh-CN" b="1" i="1" smtClean="0">
                                        <a:latin typeface="Cambria Math"/>
                                      </a:rPr>
                                      <m:t>𝒛</m:t>
                                    </m:r>
                                    <m:r>
                                      <a:rPr lang="en-US" altLang="zh-CN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US" altLang="zh-CN" b="1" i="1" smtClean="0">
                                        <a:latin typeface="Cambria Math"/>
                                      </a:rPr>
                                      <m:t>𝒆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lang="en-US" altLang="zh-CN" b="1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b="1" i="1" smtClean="0">
                                        <a:latin typeface="Cambria Math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en-US" altLang="zh-CN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den>
                                </m:f>
                                <m:sSubSup>
                                  <m:sSubSupPr>
                                    <m:ctrlPr>
                                      <a:rPr lang="en-US" altLang="zh-CN" b="1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d>
                                      <m:dPr>
                                        <m:begChr m:val="‖"/>
                                        <m:endChr m:val="‖"/>
                                        <m:ctrlPr>
                                          <a:rPr lang="en-US" altLang="zh-CN" b="1" i="1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zh-CN" b="1" i="1" smtClean="0"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en-US" altLang="zh-CN" b="1" i="1" smtClean="0">
                                            <a:latin typeface="Cambria Math"/>
                                          </a:rPr>
                                          <m:t>−[</m:t>
                                        </m:r>
                                        <m:r>
                                          <a:rPr lang="en-US" altLang="zh-CN" b="1" i="1" smtClean="0">
                                            <a:latin typeface="Cambria Math"/>
                                          </a:rPr>
                                          <m:t>𝑨</m:t>
                                        </m:r>
                                        <m:r>
                                          <a:rPr lang="en-US" altLang="zh-CN" b="1" i="1" smtClean="0">
                                            <a:latin typeface="Cambria Math"/>
                                          </a:rPr>
                                          <m:t>,</m:t>
                                        </m:r>
                                        <m:r>
                                          <a:rPr lang="en-US" altLang="zh-CN" b="1" i="1" smtClean="0">
                                            <a:latin typeface="Cambria Math"/>
                                          </a:rPr>
                                          <m:t>𝑰</m:t>
                                        </m:r>
                                        <m:r>
                                          <a:rPr lang="en-US" altLang="zh-CN" b="1" i="1" smtClean="0">
                                            <a:latin typeface="Cambria Math"/>
                                          </a:rPr>
                                          <m:t>]</m:t>
                                        </m:r>
                                        <m:d>
                                          <m:dPr>
                                            <m:begChr m:val="["/>
                                            <m:endChr m:val="]"/>
                                            <m:ctrlPr>
                                              <a:rPr lang="en-US" altLang="zh-CN" b="1" i="1" smtClean="0">
                                                <a:latin typeface="Cambria Math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type m:val="noBar"/>
                                                <m:ctrlPr>
                                                  <a:rPr lang="en-US" altLang="zh-CN" b="1" i="1" smtClean="0">
                                                    <a:latin typeface="Cambria Math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altLang="zh-CN" b="1" i="1" smtClean="0">
                                                    <a:latin typeface="Cambria Math"/>
                                                  </a:rPr>
                                                  <m:t>𝒛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altLang="zh-CN" b="1" i="1" smtClean="0">
                                                    <a:latin typeface="Cambria Math"/>
                                                  </a:rPr>
                                                  <m:t>𝒆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</m:d>
                                  </m:e>
                                  <m:sub>
                                    <m:r>
                                      <a:rPr lang="en-US" altLang="zh-CN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  <m:sup>
                                    <m:r>
                                      <a:rPr lang="en-US" altLang="zh-CN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bSup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altLang="zh-CN" b="1" i="1" smtClean="0">
                                    <a:latin typeface="Cambria Math"/>
                                    <a:ea typeface="Cambria Math"/>
                                  </a:rPr>
                                  <m:t>𝝀</m:t>
                                </m:r>
                                <m:sSub>
                                  <m:sSubPr>
                                    <m:ctrlPr>
                                      <a:rPr lang="en-US" altLang="zh-CN" b="1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begChr m:val="‖"/>
                                        <m:endChr m:val="‖"/>
                                        <m:ctrlPr>
                                          <a:rPr lang="en-US" altLang="zh-CN" b="1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d>
                                          <m:dPr>
                                            <m:begChr m:val="["/>
                                            <m:endChr m:val="]"/>
                                            <m:ctrlPr>
                                              <a:rPr lang="en-US" altLang="zh-CN" b="1" i="1" smtClean="0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dPr>
                                          <m:e>
                                            <m:f>
                                              <m:fPr>
                                                <m:type m:val="noBar"/>
                                                <m:ctrlPr>
                                                  <a:rPr lang="en-US" altLang="zh-CN" b="1" i="1" smtClean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en-US" altLang="zh-CN" b="1" i="1" smtClean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𝒛</m:t>
                                                </m:r>
                                              </m:num>
                                              <m:den>
                                                <m:r>
                                                  <a:rPr lang="en-US" altLang="zh-CN" b="1" i="1" smtClean="0">
                                                    <a:latin typeface="Cambria Math"/>
                                                    <a:ea typeface="Cambria Math"/>
                                                  </a:rPr>
                                                  <m:t>𝒆</m:t>
                                                </m:r>
                                              </m:den>
                                            </m:f>
                                          </m:e>
                                        </m:d>
                                      </m:e>
                                    </m:d>
                                  </m:e>
                                  <m:sub>
                                    <m:r>
                                      <a:rPr lang="en-US" altLang="zh-CN" b="1" i="1" smtClean="0">
                                        <a:latin typeface="Cambria Math"/>
                                        <a:ea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altLang="zh-CN" b="1" smtClean="0"/>
                        </a:p>
                        <a:p>
                          <a:pPr algn="l"/>
                          <a:r>
                            <a:rPr lang="zh-CN" altLang="en-US" b="0" smtClean="0">
                              <a:latin typeface="微软雅黑" pitchFamily="34" charset="-122"/>
                              <a:ea typeface="微软雅黑" pitchFamily="34" charset="-122"/>
                            </a:rPr>
                            <a:t>求解方式：</a:t>
                          </a:r>
                          <a:r>
                            <a:rPr lang="en-US" altLang="zh-CN" b="0" smtClean="0">
                              <a:latin typeface="Arial" pitchFamily="34" charset="0"/>
                              <a:ea typeface="微软雅黑" pitchFamily="34" charset="-122"/>
                              <a:cs typeface="Arial" pitchFamily="34" charset="0"/>
                            </a:rPr>
                            <a:t>lasso</a:t>
                          </a:r>
                          <a:r>
                            <a:rPr lang="zh-CN" altLang="en-US" b="0" smtClean="0">
                              <a:latin typeface="微软雅黑" pitchFamily="34" charset="-122"/>
                              <a:ea typeface="微软雅黑" pitchFamily="34" charset="-122"/>
                            </a:rPr>
                            <a:t>算法</a:t>
                          </a:r>
                          <a:endParaRPr lang="en-US" altLang="zh-CN" b="0" smtClean="0">
                            <a:latin typeface="微软雅黑" pitchFamily="34" charset="-122"/>
                            <a:ea typeface="微软雅黑" pitchFamily="34" charset="-12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mtClean="0"/>
                            <a:t>300</a:t>
                          </a:r>
                          <a:endParaRPr lang="zh-CN" alt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mtClean="0"/>
                            <a:t>224714ms</a:t>
                          </a:r>
                          <a:endParaRPr lang="zh-CN" altLang="en-US"/>
                        </a:p>
                      </a:txBody>
                      <a:tcPr anchor="ctr"/>
                    </a:tc>
                  </a:tr>
                  <a:tr h="60960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b="0" baseline="0" smtClean="0">
                              <a:latin typeface="Arial" pitchFamily="34" charset="0"/>
                              <a:ea typeface="微软雅黑" pitchFamily="34" charset="-122"/>
                              <a:cs typeface="Arial" pitchFamily="34" charset="0"/>
                            </a:rPr>
                            <a:t>OOTSP</a:t>
                          </a:r>
                          <a:r>
                            <a:rPr lang="en-US" altLang="zh-CN" sz="1800" b="0" baseline="30000" smtClean="0">
                              <a:latin typeface="Arial" pitchFamily="34" charset="0"/>
                              <a:ea typeface="微软雅黑" pitchFamily="34" charset="-122"/>
                              <a:cs typeface="Arial" pitchFamily="34" charset="0"/>
                            </a:rPr>
                            <a:t>[2]</a:t>
                          </a:r>
                          <a:endParaRPr lang="zh-CN" altLang="en-US" b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b="1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1" i="0" smtClean="0">
                                        <a:latin typeface="Cambria Math"/>
                                      </a:rPr>
                                      <m:t>𝐦𝐢𝐧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zh-CN" altLang="en-US" b="1"/>
                                      <m:t> </m:t>
                                    </m:r>
                                  </m:e>
                                  <m:sub>
                                    <m:r>
                                      <a:rPr lang="en-US" altLang="zh-CN" b="1" i="1" smtClean="0">
                                        <a:latin typeface="Cambria Math"/>
                                      </a:rPr>
                                      <m:t>𝒛</m:t>
                                    </m:r>
                                    <m:r>
                                      <a:rPr lang="en-US" altLang="zh-CN" b="1" i="1" smtClean="0"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US" altLang="zh-CN" b="1" i="1" smtClean="0">
                                        <a:latin typeface="Cambria Math"/>
                                      </a:rPr>
                                      <m:t>𝒆</m:t>
                                    </m:r>
                                  </m:sub>
                                </m:sSub>
                                <m:f>
                                  <m:fPr>
                                    <m:ctrlPr>
                                      <a:rPr lang="en-US" altLang="zh-CN" b="1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zh-CN" b="1" i="1" smtClean="0">
                                        <a:latin typeface="Cambria Math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en-US" altLang="zh-CN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den>
                                </m:f>
                                <m:sSubSup>
                                  <m:sSubSupPr>
                                    <m:ctrlPr>
                                      <a:rPr lang="en-US" altLang="zh-CN" b="1" i="1" smtClean="0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d>
                                      <m:dPr>
                                        <m:begChr m:val="‖"/>
                                        <m:endChr m:val="‖"/>
                                        <m:ctrlPr>
                                          <a:rPr lang="en-US" altLang="zh-CN" b="1" i="1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zh-CN" b="1" i="1" smtClean="0">
                                            <a:latin typeface="Cambria Math"/>
                                          </a:rPr>
                                          <m:t>𝒚</m:t>
                                        </m:r>
                                        <m:r>
                                          <a:rPr lang="en-US" altLang="zh-CN" b="1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en-US" altLang="zh-CN" b="1" i="1" smtClean="0">
                                            <a:latin typeface="Cambria Math"/>
                                          </a:rPr>
                                          <m:t>𝑼𝒛</m:t>
                                        </m:r>
                                        <m:r>
                                          <a:rPr lang="en-US" altLang="zh-CN" b="1" i="1" smtClean="0">
                                            <a:latin typeface="Cambria Math"/>
                                          </a:rPr>
                                          <m:t>−</m:t>
                                        </m:r>
                                        <m:r>
                                          <a:rPr lang="en-US" altLang="zh-CN" b="1" i="1" smtClean="0">
                                            <a:latin typeface="Cambria Math"/>
                                          </a:rPr>
                                          <m:t>𝒆</m:t>
                                        </m:r>
                                      </m:e>
                                    </m:d>
                                  </m:e>
                                  <m:sub>
                                    <m:r>
                                      <a:rPr lang="en-US" altLang="zh-CN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b>
                                  <m:sup>
                                    <m:r>
                                      <a:rPr lang="en-US" altLang="zh-CN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sup>
                                </m:sSubSup>
                                <m:r>
                                  <a:rPr lang="en-US" altLang="zh-CN" b="1" i="1" smtClean="0"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altLang="zh-CN" b="1" i="1" smtClean="0">
                                    <a:latin typeface="Cambria Math"/>
                                    <a:ea typeface="Cambria Math"/>
                                  </a:rPr>
                                  <m:t>𝝀</m:t>
                                </m:r>
                                <m:sSub>
                                  <m:sSubPr>
                                    <m:ctrlPr>
                                      <a:rPr lang="en-US" altLang="zh-CN" b="1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begChr m:val="‖"/>
                                        <m:endChr m:val="‖"/>
                                        <m:ctrlPr>
                                          <a:rPr lang="en-US" altLang="zh-CN" b="1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zh-CN" b="1" i="1" smtClean="0">
                                            <a:latin typeface="Cambria Math"/>
                                            <a:ea typeface="Cambria Math"/>
                                          </a:rPr>
                                          <m:t>𝒆</m:t>
                                        </m:r>
                                      </m:e>
                                    </m:d>
                                  </m:e>
                                  <m:sub>
                                    <m:r>
                                      <a:rPr lang="en-US" altLang="zh-CN" b="1" i="1" smtClean="0">
                                        <a:latin typeface="Cambria Math"/>
                                        <a:ea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altLang="zh-CN" b="1" smtClean="0"/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zh-CN" altLang="en-US" b="0" smtClean="0">
                              <a:latin typeface="微软雅黑" pitchFamily="34" charset="-122"/>
                              <a:ea typeface="微软雅黑" pitchFamily="34" charset="-122"/>
                            </a:rPr>
                            <a:t>求解方式：阈值迭代算法</a:t>
                          </a:r>
                          <a:endParaRPr lang="zh-CN" altLang="en-US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mtClean="0"/>
                            <a:t>300</a:t>
                          </a:r>
                          <a:endParaRPr lang="zh-CN" alt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mtClean="0"/>
                            <a:t>200ms</a:t>
                          </a:r>
                          <a:endParaRPr lang="zh-CN" altLang="en-US"/>
                        </a:p>
                      </a:txBody>
                      <a:tcPr anchor="ctr"/>
                    </a:tc>
                  </a:tr>
                  <a:tr h="6931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b="0" smtClean="0">
                              <a:latin typeface="微软雅黑" pitchFamily="34" charset="-122"/>
                              <a:ea typeface="微软雅黑" pitchFamily="34" charset="-122"/>
                            </a:rPr>
                            <a:t>本文</a:t>
                          </a:r>
                          <a:endParaRPr lang="zh-CN" altLang="en-US" b="0">
                            <a:latin typeface="微软雅黑" pitchFamily="34" charset="-122"/>
                            <a:ea typeface="微软雅黑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zh-CN" sz="1800" i="1" smtClean="0">
                                        <a:latin typeface="Cambria Math"/>
                                        <a:ea typeface="微软雅黑" pitchFamily="34" charset="-122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1">
                                        <a:latin typeface="Cambria Math"/>
                                        <a:ea typeface="微软雅黑" pitchFamily="34" charset="-122"/>
                                      </a:rPr>
                                      <m:t>𝐦𝐢𝐧</m:t>
                                    </m:r>
                                  </m:e>
                                  <m:sub>
                                    <m:r>
                                      <a:rPr lang="en-US" altLang="zh-CN" sz="1800" b="1" i="1">
                                        <a:latin typeface="Cambria Math"/>
                                        <a:ea typeface="微软雅黑" pitchFamily="34" charset="-122"/>
                                      </a:rPr>
                                      <m:t>𝒂</m:t>
                                    </m:r>
                                  </m:sub>
                                </m:sSub>
                                <m:sSubSup>
                                  <m:sSubSupPr>
                                    <m:ctrlPr>
                                      <a:rPr lang="en-US" altLang="zh-CN" sz="1800" i="1">
                                        <a:latin typeface="Cambria Math"/>
                                        <a:ea typeface="微软雅黑" pitchFamily="34" charset="-122"/>
                                      </a:rPr>
                                    </m:ctrlPr>
                                  </m:sSubSupPr>
                                  <m:e>
                                    <m:d>
                                      <m:dPr>
                                        <m:begChr m:val="‖"/>
                                        <m:endChr m:val="‖"/>
                                        <m:ctrlPr>
                                          <a:rPr lang="en-US" altLang="zh-CN" sz="1800" i="1">
                                            <a:latin typeface="Cambria Math"/>
                                            <a:ea typeface="微软雅黑" pitchFamily="34" charset="-122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zh-CN" sz="1800" b="1" i="1">
                                            <a:latin typeface="Cambria Math"/>
                                            <a:ea typeface="微软雅黑" pitchFamily="34" charset="-122"/>
                                          </a:rPr>
                                          <m:t>𝒚</m:t>
                                        </m:r>
                                        <m:r>
                                          <a:rPr lang="en-US" altLang="zh-CN" sz="1800" i="1">
                                            <a:latin typeface="Cambria Math"/>
                                            <a:ea typeface="微软雅黑" pitchFamily="34" charset="-122"/>
                                          </a:rPr>
                                          <m:t>−</m:t>
                                        </m:r>
                                        <m:r>
                                          <a:rPr lang="en-US" altLang="zh-CN" sz="1800" b="1" i="1">
                                            <a:latin typeface="Cambria Math"/>
                                            <a:ea typeface="微软雅黑" pitchFamily="34" charset="-122"/>
                                          </a:rPr>
                                          <m:t>𝑼𝒂</m:t>
                                        </m:r>
                                      </m:e>
                                    </m:d>
                                  </m:e>
                                  <m:sub>
                                    <m:r>
                                      <a:rPr lang="en-US" altLang="zh-CN" sz="1800" i="1">
                                        <a:latin typeface="Cambria Math"/>
                                        <a:ea typeface="微软雅黑" pitchFamily="34" charset="-122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altLang="zh-CN" sz="1800" i="1">
                                        <a:latin typeface="Cambria Math"/>
                                        <a:ea typeface="微软雅黑" pitchFamily="34" charset="-122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altLang="zh-CN" sz="1800" i="1">
                                    <a:latin typeface="Cambria Math"/>
                                    <a:ea typeface="微软雅黑" pitchFamily="34" charset="-122"/>
                                  </a:rPr>
                                  <m:t>+</m:t>
                                </m:r>
                                <m:r>
                                  <a:rPr lang="en-US" altLang="zh-CN" sz="1800" i="1">
                                    <a:latin typeface="Cambria Math"/>
                                    <a:ea typeface="Cambria Math"/>
                                  </a:rPr>
                                  <m:t>𝜆</m:t>
                                </m:r>
                                <m:sSubSup>
                                  <m:sSubSupPr>
                                    <m:ctrlPr>
                                      <a:rPr lang="en-US" altLang="zh-CN" sz="18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SupPr>
                                  <m:e>
                                    <m:d>
                                      <m:dPr>
                                        <m:begChr m:val="‖"/>
                                        <m:endChr m:val="‖"/>
                                        <m:ctrlPr>
                                          <a:rPr lang="en-US" altLang="zh-CN" sz="18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zh-CN" sz="1800" b="1" i="1">
                                            <a:latin typeface="Cambria Math"/>
                                            <a:ea typeface="Cambria Math"/>
                                          </a:rPr>
                                          <m:t>𝒂</m:t>
                                        </m:r>
                                      </m:e>
                                    </m:d>
                                  </m:e>
                                  <m:sub>
                                    <m:r>
                                      <a:rPr lang="en-US" altLang="zh-CN" sz="1800" i="1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altLang="zh-CN" sz="1800" i="1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altLang="zh-CN" sz="1800" b="1" i="1" smtClean="0">
                            <a:latin typeface="Cambria Math"/>
                            <a:ea typeface="微软雅黑" pitchFamily="34" charset="-122"/>
                            <a:cs typeface="Times New Roman" pitchFamily="18" charset="0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zh-CN" altLang="en-US" b="0" smtClean="0">
                              <a:latin typeface="微软雅黑" pitchFamily="34" charset="-122"/>
                              <a:ea typeface="微软雅黑" pitchFamily="34" charset="-122"/>
                            </a:rPr>
                            <a:t>求解方式：</a:t>
                          </a:r>
                          <a:endParaRPr lang="en-US" altLang="zh-CN" sz="1800" b="1" i="1" smtClean="0">
                            <a:latin typeface="Cambria Math"/>
                            <a:ea typeface="微软雅黑" pitchFamily="34" charset="-122"/>
                            <a:cs typeface="Times New Roman" pitchFamily="18" charset="0"/>
                          </a:endParaRP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800" b="1" i="1" smtClean="0">
                                    <a:latin typeface="Cambria Math"/>
                                    <a:ea typeface="微软雅黑" pitchFamily="34" charset="-122"/>
                                    <a:cs typeface="Times New Roman" pitchFamily="18" charset="0"/>
                                  </a:rPr>
                                  <m:t>𝒂</m:t>
                                </m:r>
                                <m:r>
                                  <a:rPr lang="en-US" altLang="zh-CN" sz="1800" b="1" i="1" smtClean="0">
                                    <a:latin typeface="Cambria Math"/>
                                    <a:ea typeface="微软雅黑" pitchFamily="34" charset="-122"/>
                                    <a:cs typeface="Times New Roman" pitchFamily="18" charset="0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en-US" altLang="zh-CN" sz="1800" b="1" i="1">
                                        <a:latin typeface="Cambria Math"/>
                                        <a:ea typeface="微软雅黑" pitchFamily="34" charset="-122"/>
                                        <a:cs typeface="Times New Roman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1" i="1">
                                        <a:latin typeface="Cambria Math"/>
                                        <a:ea typeface="微软雅黑" pitchFamily="34" charset="-122"/>
                                        <a:cs typeface="Times New Roman" pitchFamily="18" charset="0"/>
                                      </a:rPr>
                                      <m:t>(</m:t>
                                    </m:r>
                                    <m:sSup>
                                      <m:sSupPr>
                                        <m:ctrlPr>
                                          <a:rPr lang="en-US" altLang="zh-CN" sz="1800" b="1" i="1">
                                            <a:latin typeface="Cambria Math"/>
                                            <a:ea typeface="微软雅黑" pitchFamily="34" charset="-122"/>
                                            <a:cs typeface="Times New Roman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zh-CN" sz="1800" b="1" i="1">
                                            <a:latin typeface="Cambria Math"/>
                                            <a:ea typeface="微软雅黑" pitchFamily="34" charset="-122"/>
                                            <a:cs typeface="Times New Roman" pitchFamily="18" charset="0"/>
                                          </a:rPr>
                                          <m:t>𝑼</m:t>
                                        </m:r>
                                      </m:e>
                                      <m:sup>
                                        <m:r>
                                          <a:rPr lang="en-US" altLang="zh-CN" sz="1800" b="1" i="1">
                                            <a:latin typeface="Cambria Math"/>
                                            <a:ea typeface="微软雅黑" pitchFamily="34" charset="-122"/>
                                            <a:cs typeface="Times New Roman" pitchFamily="18" charset="0"/>
                                          </a:rPr>
                                          <m:t>𝑻</m:t>
                                        </m:r>
                                      </m:sup>
                                    </m:sSup>
                                    <m:r>
                                      <a:rPr lang="en-US" altLang="zh-CN" sz="1800" b="1" i="1">
                                        <a:latin typeface="Cambria Math"/>
                                        <a:ea typeface="微软雅黑" pitchFamily="34" charset="-122"/>
                                        <a:cs typeface="Times New Roman" pitchFamily="18" charset="0"/>
                                      </a:rPr>
                                      <m:t>𝑼</m:t>
                                    </m:r>
                                    <m:r>
                                      <a:rPr lang="en-US" altLang="zh-CN" sz="1800" b="1" i="1">
                                        <a:latin typeface="Cambria Math"/>
                                        <a:ea typeface="微软雅黑" pitchFamily="34" charset="-122"/>
                                        <a:cs typeface="Times New Roman" pitchFamily="18" charset="0"/>
                                      </a:rPr>
                                      <m:t>+</m:t>
                                    </m:r>
                                    <m:r>
                                      <a:rPr lang="en-US" altLang="zh-CN" sz="1800" i="1">
                                        <a:latin typeface="Cambria Math"/>
                                        <a:ea typeface="Cambria Math"/>
                                        <a:cs typeface="Times New Roman" pitchFamily="18" charset="0"/>
                                      </a:rPr>
                                      <m:t>𝜆</m:t>
                                    </m:r>
                                    <m:r>
                                      <a:rPr lang="en-US" altLang="zh-CN" sz="1800" b="1" i="1">
                                        <a:latin typeface="Cambria Math"/>
                                        <a:ea typeface="Cambria Math"/>
                                        <a:cs typeface="Times New Roman" pitchFamily="18" charset="0"/>
                                      </a:rPr>
                                      <m:t>𝑰</m:t>
                                    </m:r>
                                    <m:r>
                                      <a:rPr lang="en-US" altLang="zh-CN" sz="1800" b="1" i="1">
                                        <a:latin typeface="Cambria Math"/>
                                        <a:ea typeface="微软雅黑" pitchFamily="34" charset="-122"/>
                                        <a:cs typeface="Times New Roman" pitchFamily="18" charset="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altLang="zh-CN" sz="1800" i="1">
                                        <a:latin typeface="Cambria Math"/>
                                        <a:ea typeface="微软雅黑" pitchFamily="34" charset="-122"/>
                                        <a:cs typeface="Times New Roman" pitchFamily="18" charset="0"/>
                                      </a:rPr>
                                      <m:t>−1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altLang="zh-CN" sz="1800" b="1" i="1">
                                        <a:latin typeface="Cambria Math"/>
                                        <a:ea typeface="微软雅黑" pitchFamily="34" charset="-122"/>
                                        <a:cs typeface="Times New Roman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800" b="1" i="1">
                                        <a:latin typeface="Cambria Math"/>
                                        <a:ea typeface="微软雅黑" pitchFamily="34" charset="-122"/>
                                        <a:cs typeface="Times New Roman" pitchFamily="18" charset="0"/>
                                      </a:rPr>
                                      <m:t>𝑼</m:t>
                                    </m:r>
                                  </m:e>
                                  <m:sup>
                                    <m:r>
                                      <a:rPr lang="en-US" altLang="zh-CN" sz="1800" b="1" i="1">
                                        <a:latin typeface="Cambria Math"/>
                                        <a:ea typeface="微软雅黑" pitchFamily="34" charset="-122"/>
                                        <a:cs typeface="Times New Roman" pitchFamily="18" charset="0"/>
                                      </a:rPr>
                                      <m:t>𝑻</m:t>
                                    </m:r>
                                  </m:sup>
                                </m:sSup>
                                <m:r>
                                  <a:rPr lang="en-US" altLang="zh-CN" sz="1800" b="1" i="1" smtClean="0">
                                    <a:latin typeface="Cambria Math"/>
                                    <a:ea typeface="微软雅黑" pitchFamily="34" charset="-122"/>
                                    <a:cs typeface="Times New Roman" pitchFamily="18" charset="0"/>
                                  </a:rPr>
                                  <m:t>𝒀</m:t>
                                </m:r>
                                <m:r>
                                  <a:rPr lang="en-US" altLang="zh-CN" sz="1800" b="1" i="1">
                                    <a:latin typeface="Cambria Math"/>
                                    <a:ea typeface="微软雅黑" pitchFamily="34" charset="-122"/>
                                    <a:cs typeface="Times New Roman" pitchFamily="18" charset="0"/>
                                  </a:rPr>
                                  <m:t>=</m:t>
                                </m:r>
                                <m:r>
                                  <a:rPr lang="en-US" altLang="zh-CN" sz="1800" b="1" i="1">
                                    <a:latin typeface="Cambria Math"/>
                                    <a:ea typeface="微软雅黑" pitchFamily="34" charset="-122"/>
                                    <a:cs typeface="Times New Roman" pitchFamily="18" charset="0"/>
                                  </a:rPr>
                                  <m:t>𝑷𝒀</m:t>
                                </m:r>
                              </m:oMath>
                            </m:oMathPara>
                          </a14:m>
                          <a:endParaRPr lang="en-US" altLang="zh-CN" smtClean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mtClean="0"/>
                            <a:t>1</a:t>
                          </a:r>
                          <a:endParaRPr lang="zh-CN" alt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mtClean="0"/>
                            <a:t>1.22ms</a:t>
                          </a:r>
                          <a:endParaRPr lang="zh-CN" altLang="en-US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表格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85294805"/>
                  </p:ext>
                </p:extLst>
              </p:nvPr>
            </p:nvGraphicFramePr>
            <p:xfrm>
              <a:off x="495300" y="2514600"/>
              <a:ext cx="8001000" cy="310267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57300"/>
                    <a:gridCol w="3962400"/>
                    <a:gridCol w="1143000"/>
                    <a:gridCol w="1638300"/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mtClean="0">
                              <a:latin typeface="微软雅黑" pitchFamily="34" charset="-122"/>
                              <a:ea typeface="微软雅黑" pitchFamily="34" charset="-122"/>
                            </a:rPr>
                            <a:t>算法</a:t>
                          </a:r>
                          <a:endParaRPr lang="zh-CN" altLang="en-US">
                            <a:latin typeface="微软雅黑" pitchFamily="34" charset="-122"/>
                            <a:ea typeface="微软雅黑" pitchFamily="34" charset="-12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smtClean="0">
                              <a:latin typeface="微软雅黑" pitchFamily="34" charset="-122"/>
                              <a:ea typeface="微软雅黑" pitchFamily="34" charset="-122"/>
                            </a:rPr>
                            <a:t>求解目标</a:t>
                          </a:r>
                          <a:endParaRPr lang="zh-CN" altLang="en-US">
                            <a:latin typeface="微软雅黑" pitchFamily="34" charset="-122"/>
                            <a:ea typeface="微软雅黑" pitchFamily="34" charset="-12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zh-CN" altLang="en-US" smtClean="0">
                              <a:latin typeface="微软雅黑" pitchFamily="34" charset="-122"/>
                              <a:ea typeface="微软雅黑" pitchFamily="34" charset="-122"/>
                            </a:rPr>
                            <a:t>求解次数</a:t>
                          </a:r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zh-CN" altLang="en-US" smtClean="0">
                              <a:latin typeface="微软雅黑" pitchFamily="34" charset="-122"/>
                              <a:ea typeface="微软雅黑" pitchFamily="34" charset="-122"/>
                            </a:rPr>
                            <a:t>耗时（</a:t>
                          </a:r>
                          <a:r>
                            <a:rPr lang="en-US" altLang="zh-CN" smtClean="0">
                              <a:latin typeface="微软雅黑" pitchFamily="34" charset="-122"/>
                              <a:ea typeface="微软雅黑" pitchFamily="34" charset="-122"/>
                            </a:rPr>
                            <a:t>32*32</a:t>
                          </a:r>
                          <a:r>
                            <a:rPr lang="zh-CN" altLang="en-US" smtClean="0">
                              <a:latin typeface="微软雅黑" pitchFamily="34" charset="-122"/>
                              <a:ea typeface="微软雅黑" pitchFamily="34" charset="-122"/>
                            </a:rPr>
                            <a:t>）</a:t>
                          </a:r>
                          <a:endParaRPr lang="zh-CN" altLang="en-US">
                            <a:latin typeface="微软雅黑" pitchFamily="34" charset="-122"/>
                            <a:ea typeface="微软雅黑" pitchFamily="34" charset="-122"/>
                          </a:endParaRPr>
                        </a:p>
                      </a:txBody>
                      <a:tcPr/>
                    </a:tc>
                  </a:tr>
                  <a:tr h="93459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b="0" smtClean="0">
                              <a:latin typeface="Brush Script MT" pitchFamily="66" charset="0"/>
                              <a:ea typeface="微软雅黑" pitchFamily="34" charset="-122"/>
                            </a:rPr>
                            <a:t>l</a:t>
                          </a:r>
                          <a:r>
                            <a:rPr lang="en-US" altLang="zh-CN" sz="1800" b="0" baseline="-25000" smtClean="0">
                              <a:latin typeface="Times New Roman" pitchFamily="18" charset="0"/>
                              <a:ea typeface="微软雅黑" pitchFamily="34" charset="-122"/>
                              <a:cs typeface="Times New Roman" pitchFamily="18" charset="0"/>
                            </a:rPr>
                            <a:t>0</a:t>
                          </a:r>
                          <a:r>
                            <a:rPr lang="en-US" altLang="zh-CN" sz="1800" b="0" smtClean="0">
                              <a:latin typeface="Times New Roman" pitchFamily="18" charset="0"/>
                              <a:ea typeface="微软雅黑" pitchFamily="34" charset="-122"/>
                              <a:cs typeface="Times New Roman" pitchFamily="18" charset="0"/>
                            </a:rPr>
                            <a:t> </a:t>
                          </a:r>
                          <a:r>
                            <a:rPr lang="en-US" altLang="zh-CN" sz="1800" b="0" smtClean="0">
                              <a:latin typeface="Arial" pitchFamily="34" charset="0"/>
                              <a:ea typeface="微软雅黑" pitchFamily="34" charset="-122"/>
                              <a:cs typeface="Arial" pitchFamily="34" charset="0"/>
                            </a:rPr>
                            <a:t>tracker</a:t>
                          </a:r>
                          <a:r>
                            <a:rPr lang="en-US" altLang="zh-CN" sz="1800" b="0" baseline="30000" smtClean="0">
                              <a:latin typeface="Arial" pitchFamily="34" charset="0"/>
                              <a:ea typeface="微软雅黑" pitchFamily="34" charset="-122"/>
                              <a:cs typeface="Arial" pitchFamily="34" charset="0"/>
                            </a:rPr>
                            <a:t>[1]</a:t>
                          </a:r>
                          <a:endParaRPr lang="zh-CN" altLang="en-US" b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1644" t="-43137" r="-70046" b="-1986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mtClean="0"/>
                            <a:t>300</a:t>
                          </a:r>
                          <a:endParaRPr lang="zh-CN" alt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mtClean="0"/>
                            <a:t>224714ms</a:t>
                          </a:r>
                          <a:endParaRPr lang="zh-CN" altLang="en-US"/>
                        </a:p>
                      </a:txBody>
                      <a:tcPr anchor="ctr"/>
                    </a:tc>
                  </a:tr>
                  <a:tr h="87934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b="0" baseline="0" smtClean="0">
                              <a:latin typeface="Arial" pitchFamily="34" charset="0"/>
                              <a:ea typeface="微软雅黑" pitchFamily="34" charset="-122"/>
                              <a:cs typeface="Arial" pitchFamily="34" charset="0"/>
                            </a:rPr>
                            <a:t>OOTSP</a:t>
                          </a:r>
                          <a:r>
                            <a:rPr lang="en-US" altLang="zh-CN" sz="1800" b="0" baseline="30000" smtClean="0">
                              <a:latin typeface="Arial" pitchFamily="34" charset="0"/>
                              <a:ea typeface="微软雅黑" pitchFamily="34" charset="-122"/>
                              <a:cs typeface="Arial" pitchFamily="34" charset="0"/>
                            </a:rPr>
                            <a:t>[2]</a:t>
                          </a:r>
                          <a:endParaRPr lang="zh-CN" altLang="en-US" b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1644" t="-152083" r="-70046" b="-11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mtClean="0"/>
                            <a:t>300</a:t>
                          </a:r>
                          <a:endParaRPr lang="zh-CN" alt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mtClean="0"/>
                            <a:t>200ms</a:t>
                          </a:r>
                          <a:endParaRPr lang="zh-CN" altLang="en-US"/>
                        </a:p>
                      </a:txBody>
                      <a:tcPr anchor="ctr"/>
                    </a:tc>
                  </a:tr>
                  <a:tr h="92297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zh-CN" altLang="en-US" b="0" smtClean="0">
                              <a:latin typeface="微软雅黑" pitchFamily="34" charset="-122"/>
                              <a:ea typeface="微软雅黑" pitchFamily="34" charset="-122"/>
                            </a:rPr>
                            <a:t>本文</a:t>
                          </a:r>
                          <a:endParaRPr lang="zh-CN" altLang="en-US" b="0">
                            <a:latin typeface="微软雅黑" pitchFamily="34" charset="-122"/>
                            <a:ea typeface="微软雅黑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 rotWithShape="1">
                          <a:blip r:embed="rId4"/>
                          <a:stretch>
                            <a:fillRect l="-31644" t="-240397" r="-70046" b="-59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mtClean="0"/>
                            <a:t>1</a:t>
                          </a:r>
                          <a:endParaRPr lang="zh-CN" altLang="en-US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mtClean="0"/>
                            <a:t>1.22ms</a:t>
                          </a:r>
                          <a:endParaRPr lang="zh-CN" altLang="en-US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31274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324481C-AD72-40A5-8E02-D1656E44B29C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18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8" name="图片 7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标题 28"/>
          <p:cNvSpPr txBox="1">
            <a:spLocks/>
          </p:cNvSpPr>
          <p:nvPr/>
        </p:nvSpPr>
        <p:spPr bwMode="auto">
          <a:xfrm>
            <a:off x="2971800" y="314322"/>
            <a:ext cx="3657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zh-CN" altLang="en-US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总结</a:t>
            </a:r>
            <a:endParaRPr lang="zh-CN" altLang="en-US" sz="360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2000" y="979702"/>
            <a:ext cx="78486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defRPr/>
            </a:pPr>
            <a:endParaRPr lang="en-US" altLang="zh-CN" sz="2000" smtClean="0"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ts val="0"/>
              </a:spcBef>
              <a:defRPr/>
            </a:pPr>
            <a:r>
              <a:rPr lang="en-US" altLang="zh-CN" sz="200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、本文将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</a:rPr>
              <a:t>PCA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子空间表达与</a:t>
            </a:r>
            <a:r>
              <a:rPr lang="en-US" altLang="zh-CN" sz="2000">
                <a:latin typeface="Brush Script MT" pitchFamily="66" charset="0"/>
                <a:ea typeface="微软雅黑" pitchFamily="34" charset="-122"/>
              </a:rPr>
              <a:t>l</a:t>
            </a:r>
            <a:r>
              <a:rPr lang="en-US" altLang="zh-CN" sz="2000" baseline="-2500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200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范数最小化相结合，提出了一种新颖的目标跟踪算法，建立了一个将遮挡等干扰因素考虑在内的观测模型，采用了一种更加合理的更新方式，能够更准确、更实时地对目标进行跟踪。</a:t>
            </a:r>
            <a:endParaRPr lang="en-US" altLang="zh-CN" sz="2000" smtClean="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endParaRPr lang="en-US" altLang="zh-CN" sz="2000">
              <a:latin typeface="微软雅黑" pitchFamily="34" charset="-122"/>
              <a:ea typeface="微软雅黑" pitchFamily="34" charset="-122"/>
            </a:endParaRPr>
          </a:p>
          <a:p>
            <a:pPr>
              <a:defRPr/>
            </a:pPr>
            <a:r>
              <a:rPr lang="en-US" altLang="zh-CN" sz="200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、本文算法克服了目前稀疏跟踪算法时效性低下的弊端，在大量实验测试序列上的平均跟踪速度可以接近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帧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秒，为算法在工程上的推广应用提供了可能性。   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66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D6B9317-5E7B-410F-8388-C4A1F6FDA386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19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3" name="图片 7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标题 28"/>
          <p:cNvSpPr txBox="1">
            <a:spLocks/>
          </p:cNvSpPr>
          <p:nvPr/>
        </p:nvSpPr>
        <p:spPr bwMode="auto">
          <a:xfrm>
            <a:off x="2971800" y="314322"/>
            <a:ext cx="3657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zh-CN" altLang="en-US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实验结果演示</a:t>
            </a:r>
            <a:endParaRPr lang="zh-CN" altLang="en-US" sz="360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5300" y="1034533"/>
            <a:ext cx="82677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Demo</a:t>
            </a:r>
            <a:r>
              <a:rPr lang="en-US" altLang="zh-CN" sz="2400" smtClean="0">
                <a:latin typeface="微软雅黑" pitchFamily="34" charset="-122"/>
                <a:ea typeface="微软雅黑" pitchFamily="34" charset="-122"/>
                <a:cs typeface="Meiryo" pitchFamily="34" charset="-128"/>
                <a:sym typeface="Wingdings" pitchFamily="2" charset="2"/>
              </a:rPr>
              <a:t>:(10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  <a:cs typeface="Meiryo" pitchFamily="34" charset="-128"/>
                <a:sym typeface="Wingdings" pitchFamily="2" charset="2"/>
              </a:rPr>
              <a:t>个实验序列的对比实验结果</a:t>
            </a:r>
            <a:r>
              <a:rPr lang="en-US" altLang="zh-CN" sz="2400" smtClean="0">
                <a:latin typeface="微软雅黑" pitchFamily="34" charset="-122"/>
                <a:ea typeface="微软雅黑" pitchFamily="34" charset="-122"/>
                <a:cs typeface="Meiryo" pitchFamily="34" charset="-128"/>
                <a:sym typeface="Wingdings" pitchFamily="2" charset="2"/>
              </a:rPr>
              <a:t>)</a:t>
            </a:r>
            <a:endParaRPr lang="en-US" altLang="zh-CN" sz="2400" smtClean="0">
              <a:latin typeface="微软雅黑" pitchFamily="34" charset="-122"/>
              <a:ea typeface="微软雅黑" pitchFamily="34" charset="-122"/>
              <a:cs typeface="Meiryo" pitchFamily="34" charset="-128"/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sz="2400" smtClean="0"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  </a:t>
            </a:r>
            <a:endParaRPr lang="en-US" altLang="zh-CN" sz="2400" smtClean="0">
              <a:latin typeface="微软雅黑" pitchFamily="34" charset="-122"/>
              <a:ea typeface="微软雅黑" pitchFamily="34" charset="-122"/>
              <a:cs typeface="Meiryo" pitchFamily="34" charset="-128"/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2000" smtClean="0"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1.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光线</a:t>
            </a:r>
            <a:r>
              <a:rPr lang="en-US" altLang="zh-CN" sz="2000" smtClean="0">
                <a:latin typeface="+mn-lt"/>
                <a:ea typeface="Meiryo" pitchFamily="34" charset="-128"/>
                <a:cs typeface="Meiryo" pitchFamily="34" charset="-128"/>
              </a:rPr>
              <a:t>+</a:t>
            </a:r>
            <a:r>
              <a:rPr lang="zh-CN" altLang="en-US" sz="2000" smtClean="0">
                <a:latin typeface="+mn-lt"/>
                <a:ea typeface="Meiryo" pitchFamily="34" charset="-128"/>
                <a:cs typeface="Meiryo" pitchFamily="34" charset="-128"/>
              </a:rPr>
              <a:t>尺度  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  <a:cs typeface="Arial Unicode MS" pitchFamily="34" charset="-122"/>
              </a:rPr>
              <a:t>DavidIndoor</a:t>
            </a:r>
            <a:r>
              <a:rPr lang="en-US" altLang="zh-CN" sz="2000" smtClean="0">
                <a:latin typeface="+mn-lt"/>
                <a:ea typeface="Meiryo" pitchFamily="34" charset="-128"/>
                <a:cs typeface="Meiryo" pitchFamily="34" charset="-128"/>
              </a:rPr>
              <a:t>          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2.</a:t>
            </a:r>
            <a:r>
              <a:rPr lang="zh-CN" altLang="en-US" sz="2000" smtClean="0">
                <a:ea typeface="微软雅黑" pitchFamily="34" charset="-122"/>
              </a:rPr>
              <a:t>遮挡 </a:t>
            </a:r>
            <a:r>
              <a:rPr lang="en-US" altLang="zh-CN" sz="2000">
                <a:latin typeface="微软雅黑" pitchFamily="34" charset="-122"/>
                <a:ea typeface="微软雅黑" pitchFamily="34" charset="-122"/>
              </a:rPr>
              <a:t>Occlusion1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smtClean="0"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3.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遮挡</a:t>
            </a:r>
            <a:r>
              <a:rPr lang="en-US" altLang="zh-CN" sz="2000" smtClean="0">
                <a:latin typeface="+mn-lt"/>
                <a:ea typeface="Meiryo" pitchFamily="34" charset="-128"/>
                <a:cs typeface="Meiryo" pitchFamily="34" charset="-128"/>
              </a:rPr>
              <a:t>+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旋转  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Occlusion2         4.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尺度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+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遮挡 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Caviar2</a:t>
            </a:r>
            <a:endParaRPr lang="en-US" altLang="zh-CN" sz="2000" b="1">
              <a:latin typeface="+mn-lt"/>
              <a:ea typeface="Meiryo" pitchFamily="34" charset="-128"/>
              <a:cs typeface="Meiryo" pitchFamily="34" charset="-128"/>
            </a:endParaRPr>
          </a:p>
          <a:p>
            <a:pPr>
              <a:lnSpc>
                <a:spcPct val="150000"/>
              </a:lnSpc>
            </a:pPr>
            <a:r>
              <a:rPr lang="en-US" altLang="zh-CN" sz="2000" smtClean="0"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5.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光线突变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+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尺度 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Car4             </a:t>
            </a:r>
            <a:r>
              <a:rPr lang="en-US" altLang="zh-CN" sz="20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6.</a:t>
            </a:r>
            <a:r>
              <a:rPr lang="zh-CN" altLang="en-US" sz="20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光线突变</a:t>
            </a:r>
            <a:r>
              <a:rPr lang="en-US" altLang="zh-CN" sz="20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+</a:t>
            </a:r>
            <a:r>
              <a:rPr lang="zh-CN" altLang="en-US" sz="20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尺度</a:t>
            </a:r>
            <a:r>
              <a:rPr lang="en-US" altLang="zh-CN" sz="20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Singer1</a:t>
            </a:r>
          </a:p>
          <a:p>
            <a:pPr>
              <a:lnSpc>
                <a:spcPct val="150000"/>
              </a:lnSpc>
            </a:pPr>
            <a:r>
              <a:rPr lang="en-US" altLang="zh-CN" sz="20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7. </a:t>
            </a:r>
            <a:r>
              <a:rPr lang="zh-CN" altLang="en-US" sz="20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行人跟踪</a:t>
            </a:r>
            <a:r>
              <a:rPr lang="en-US" altLang="zh-CN" sz="20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DavidOutdoor      8.</a:t>
            </a:r>
            <a:r>
              <a:rPr lang="zh-CN" altLang="en-US" sz="20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快速运动 </a:t>
            </a:r>
            <a:r>
              <a:rPr lang="en-US" altLang="zh-CN" sz="20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Deer</a:t>
            </a:r>
          </a:p>
          <a:p>
            <a:pPr>
              <a:lnSpc>
                <a:spcPct val="150000"/>
              </a:lnSpc>
            </a:pPr>
            <a:r>
              <a:rPr lang="en-US" altLang="zh-CN" sz="20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9.</a:t>
            </a:r>
            <a:r>
              <a:rPr lang="zh-CN" altLang="en-US" sz="20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快速运动 </a:t>
            </a:r>
            <a:r>
              <a:rPr lang="en-US" altLang="zh-CN" sz="20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Jumping              10.</a:t>
            </a:r>
            <a:r>
              <a:rPr lang="zh-CN" altLang="en-US" sz="20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非刚性变化 </a:t>
            </a:r>
            <a:r>
              <a:rPr lang="en-US" altLang="zh-CN" sz="20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cs typeface="Meiryo" pitchFamily="34" charset="-128"/>
              </a:rPr>
              <a:t>mountain-bike</a:t>
            </a:r>
            <a:endParaRPr lang="en-US" altLang="zh-CN" sz="2000">
              <a:solidFill>
                <a:srgbClr val="C00000"/>
              </a:solidFill>
              <a:latin typeface="微软雅黑" pitchFamily="34" charset="-122"/>
              <a:ea typeface="微软雅黑" pitchFamily="34" charset="-122"/>
              <a:cs typeface="Meiryo" pitchFamily="34" charset="-128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524000"/>
            <a:ext cx="5562600" cy="725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Picture 2" descr="C:\Documents and Settings\HFUT-DSP1\桌面\P范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496" y="1668016"/>
            <a:ext cx="3744693" cy="2705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204005" y="997300"/>
            <a:ext cx="8686800" cy="5068887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zh-CN" altLang="en-US" sz="2800" smtClean="0">
                <a:latin typeface="微软雅黑" pitchFamily="34" charset="-122"/>
                <a:ea typeface="微软雅黑" pitchFamily="34" charset="-122"/>
              </a:rPr>
              <a:t>稀疏表示</a:t>
            </a:r>
            <a:endParaRPr lang="en-US" altLang="zh-CN" sz="2800" smtClean="0">
              <a:latin typeface="微软雅黑" pitchFamily="34" charset="-122"/>
              <a:ea typeface="微软雅黑" pitchFamily="34" charset="-122"/>
            </a:endParaRPr>
          </a:p>
          <a:p>
            <a:pPr marL="0" indent="432000" eaLnBrk="1" hangingPunct="1">
              <a:buNone/>
              <a:defRPr/>
            </a:pPr>
            <a:endParaRPr lang="en-US" altLang="zh-CN" smtClean="0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 bwMode="auto">
          <a:xfrm>
            <a:off x="6629400" y="632460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5A580A2-DE5E-40D5-9871-3347BD6FAD84}" type="slidenum">
              <a:rPr lang="en-US" altLang="zh-CN" b="1" smtClean="0">
                <a:latin typeface="微软雅黑" pitchFamily="34" charset="-122"/>
                <a:ea typeface="微软雅黑" pitchFamily="34" charset="-122"/>
              </a:rPr>
              <a:pPr eaLnBrk="1" hangingPunct="1"/>
              <a:t>2</a:t>
            </a:fld>
            <a:endParaRPr lang="en-US" altLang="zh-CN" b="1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86570" y="304800"/>
            <a:ext cx="206057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背景知识</a:t>
            </a:r>
            <a:endParaRPr lang="zh-CN" altLang="en-US" sz="3600" b="1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84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1" name="Group 9"/>
          <p:cNvGrpSpPr>
            <a:grpSpLocks/>
          </p:cNvGrpSpPr>
          <p:nvPr/>
        </p:nvGrpSpPr>
        <p:grpSpPr bwMode="auto">
          <a:xfrm>
            <a:off x="184955" y="1560202"/>
            <a:ext cx="3036888" cy="1804987"/>
            <a:chOff x="80" y="1336"/>
            <a:chExt cx="1913" cy="1137"/>
          </a:xfrm>
        </p:grpSpPr>
        <p:grpSp>
          <p:nvGrpSpPr>
            <p:cNvPr id="92" name="Group 10"/>
            <p:cNvGrpSpPr>
              <a:grpSpLocks/>
            </p:cNvGrpSpPr>
            <p:nvPr/>
          </p:nvGrpSpPr>
          <p:grpSpPr bwMode="auto">
            <a:xfrm>
              <a:off x="435" y="1336"/>
              <a:ext cx="1501" cy="231"/>
              <a:chOff x="1105" y="2479"/>
              <a:chExt cx="1501" cy="231"/>
            </a:xfrm>
          </p:grpSpPr>
          <p:sp>
            <p:nvSpPr>
              <p:cNvPr id="139" name="Text Box 11"/>
              <p:cNvSpPr txBox="1">
                <a:spLocks noChangeArrowheads="1"/>
              </p:cNvSpPr>
              <p:nvPr/>
            </p:nvSpPr>
            <p:spPr bwMode="auto">
              <a:xfrm>
                <a:off x="1740" y="2479"/>
                <a:ext cx="301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l" eaLnBrk="1" hangingPunct="1">
                  <a:spcBef>
                    <a:spcPct val="50000"/>
                  </a:spcBef>
                </a:pPr>
                <a:r>
                  <a:rPr lang="en-US" altLang="zh-CN" sz="1800">
                    <a:latin typeface="Tahoma" pitchFamily="34" charset="0"/>
                    <a:ea typeface="宋体" charset="-122"/>
                    <a:cs typeface="Tahoma" pitchFamily="34" charset="0"/>
                  </a:rPr>
                  <a:t>K</a:t>
                </a:r>
              </a:p>
            </p:txBody>
          </p:sp>
          <p:sp>
            <p:nvSpPr>
              <p:cNvPr id="140" name="Line 12"/>
              <p:cNvSpPr>
                <a:spLocks noChangeShapeType="1"/>
              </p:cNvSpPr>
              <p:nvPr/>
            </p:nvSpPr>
            <p:spPr bwMode="auto">
              <a:xfrm>
                <a:off x="1105" y="2681"/>
                <a:ext cx="1501" cy="0"/>
              </a:xfrm>
              <a:prstGeom prst="line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93" name="Line 13"/>
            <p:cNvSpPr>
              <a:spLocks noChangeShapeType="1"/>
            </p:cNvSpPr>
            <p:nvPr/>
          </p:nvSpPr>
          <p:spPr bwMode="auto">
            <a:xfrm>
              <a:off x="263" y="1620"/>
              <a:ext cx="0" cy="841"/>
            </a:xfrm>
            <a:prstGeom prst="line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94" name="Text Box 14"/>
            <p:cNvSpPr txBox="1">
              <a:spLocks noChangeArrowheads="1"/>
            </p:cNvSpPr>
            <p:nvPr/>
          </p:nvSpPr>
          <p:spPr bwMode="auto">
            <a:xfrm>
              <a:off x="80" y="1927"/>
              <a:ext cx="44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lang="en-US" altLang="zh-CN" sz="1800">
                  <a:latin typeface="Tahoma" pitchFamily="34" charset="0"/>
                  <a:ea typeface="宋体" charset="-122"/>
                </a:rPr>
                <a:t>N</a:t>
              </a:r>
            </a:p>
          </p:txBody>
        </p:sp>
        <p:sp>
          <p:nvSpPr>
            <p:cNvPr id="95" name="AutoShape 15"/>
            <p:cNvSpPr>
              <a:spLocks noChangeArrowheads="1"/>
            </p:cNvSpPr>
            <p:nvPr/>
          </p:nvSpPr>
          <p:spPr bwMode="auto">
            <a:xfrm>
              <a:off x="393" y="1617"/>
              <a:ext cx="1600" cy="856"/>
            </a:xfrm>
            <a:prstGeom prst="bracketPair">
              <a:avLst>
                <a:gd name="adj" fmla="val 4463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96" name="Group 17"/>
            <p:cNvGrpSpPr>
              <a:grpSpLocks/>
            </p:cNvGrpSpPr>
            <p:nvPr/>
          </p:nvGrpSpPr>
          <p:grpSpPr bwMode="auto">
            <a:xfrm>
              <a:off x="435" y="1622"/>
              <a:ext cx="1501" cy="849"/>
              <a:chOff x="895" y="1132"/>
              <a:chExt cx="1501" cy="849"/>
            </a:xfrm>
          </p:grpSpPr>
          <p:sp>
            <p:nvSpPr>
              <p:cNvPr id="97" name="Rectangle 18"/>
              <p:cNvSpPr>
                <a:spLocks noChangeArrowheads="1"/>
              </p:cNvSpPr>
              <p:nvPr/>
            </p:nvSpPr>
            <p:spPr bwMode="auto">
              <a:xfrm>
                <a:off x="895" y="1132"/>
                <a:ext cx="56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98" name="Rectangle 19"/>
              <p:cNvSpPr>
                <a:spLocks noChangeArrowheads="1"/>
              </p:cNvSpPr>
              <p:nvPr/>
            </p:nvSpPr>
            <p:spPr bwMode="auto">
              <a:xfrm>
                <a:off x="951" y="1132"/>
                <a:ext cx="55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99" name="Rectangle 20"/>
              <p:cNvSpPr>
                <a:spLocks noChangeArrowheads="1"/>
              </p:cNvSpPr>
              <p:nvPr/>
            </p:nvSpPr>
            <p:spPr bwMode="auto">
              <a:xfrm>
                <a:off x="1006" y="1132"/>
                <a:ext cx="55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00" name="Rectangle 21"/>
              <p:cNvSpPr>
                <a:spLocks noChangeArrowheads="1"/>
              </p:cNvSpPr>
              <p:nvPr/>
            </p:nvSpPr>
            <p:spPr bwMode="auto">
              <a:xfrm>
                <a:off x="1061" y="1132"/>
                <a:ext cx="56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01" name="Rectangle 22"/>
              <p:cNvSpPr>
                <a:spLocks noChangeArrowheads="1"/>
              </p:cNvSpPr>
              <p:nvPr/>
            </p:nvSpPr>
            <p:spPr bwMode="auto">
              <a:xfrm>
                <a:off x="1117" y="1132"/>
                <a:ext cx="56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02" name="Rectangle 23"/>
              <p:cNvSpPr>
                <a:spLocks noChangeArrowheads="1"/>
              </p:cNvSpPr>
              <p:nvPr/>
            </p:nvSpPr>
            <p:spPr bwMode="auto">
              <a:xfrm>
                <a:off x="1173" y="1132"/>
                <a:ext cx="55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03" name="Rectangle 24"/>
              <p:cNvSpPr>
                <a:spLocks noChangeArrowheads="1"/>
              </p:cNvSpPr>
              <p:nvPr/>
            </p:nvSpPr>
            <p:spPr bwMode="auto">
              <a:xfrm>
                <a:off x="1228" y="1132"/>
                <a:ext cx="56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04" name="Rectangle 25"/>
              <p:cNvSpPr>
                <a:spLocks noChangeArrowheads="1"/>
              </p:cNvSpPr>
              <p:nvPr/>
            </p:nvSpPr>
            <p:spPr bwMode="auto">
              <a:xfrm>
                <a:off x="1284" y="1132"/>
                <a:ext cx="56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05" name="Rectangle 26"/>
              <p:cNvSpPr>
                <a:spLocks noChangeArrowheads="1"/>
              </p:cNvSpPr>
              <p:nvPr/>
            </p:nvSpPr>
            <p:spPr bwMode="auto">
              <a:xfrm>
                <a:off x="1340" y="1132"/>
                <a:ext cx="55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06" name="Rectangle 27"/>
              <p:cNvSpPr>
                <a:spLocks noChangeArrowheads="1"/>
              </p:cNvSpPr>
              <p:nvPr/>
            </p:nvSpPr>
            <p:spPr bwMode="auto">
              <a:xfrm>
                <a:off x="1395" y="1132"/>
                <a:ext cx="56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07" name="Rectangle 28"/>
              <p:cNvSpPr>
                <a:spLocks noChangeArrowheads="1"/>
              </p:cNvSpPr>
              <p:nvPr/>
            </p:nvSpPr>
            <p:spPr bwMode="auto">
              <a:xfrm>
                <a:off x="1451" y="1132"/>
                <a:ext cx="56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08" name="Rectangle 29"/>
              <p:cNvSpPr>
                <a:spLocks noChangeArrowheads="1"/>
              </p:cNvSpPr>
              <p:nvPr/>
            </p:nvSpPr>
            <p:spPr bwMode="auto">
              <a:xfrm>
                <a:off x="1507" y="1132"/>
                <a:ext cx="55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09" name="Rectangle 30"/>
              <p:cNvSpPr>
                <a:spLocks noChangeArrowheads="1"/>
              </p:cNvSpPr>
              <p:nvPr/>
            </p:nvSpPr>
            <p:spPr bwMode="auto">
              <a:xfrm>
                <a:off x="1562" y="1132"/>
                <a:ext cx="56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10" name="Rectangle 31"/>
              <p:cNvSpPr>
                <a:spLocks noChangeArrowheads="1"/>
              </p:cNvSpPr>
              <p:nvPr/>
            </p:nvSpPr>
            <p:spPr bwMode="auto">
              <a:xfrm>
                <a:off x="1618" y="1132"/>
                <a:ext cx="56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11" name="Rectangle 32"/>
              <p:cNvSpPr>
                <a:spLocks noChangeArrowheads="1"/>
              </p:cNvSpPr>
              <p:nvPr/>
            </p:nvSpPr>
            <p:spPr bwMode="auto">
              <a:xfrm>
                <a:off x="1674" y="1132"/>
                <a:ext cx="55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12" name="Rectangle 33"/>
              <p:cNvSpPr>
                <a:spLocks noChangeArrowheads="1"/>
              </p:cNvSpPr>
              <p:nvPr/>
            </p:nvSpPr>
            <p:spPr bwMode="auto">
              <a:xfrm>
                <a:off x="1729" y="1132"/>
                <a:ext cx="56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13" name="Rectangle 34"/>
              <p:cNvSpPr>
                <a:spLocks noChangeArrowheads="1"/>
              </p:cNvSpPr>
              <p:nvPr/>
            </p:nvSpPr>
            <p:spPr bwMode="auto">
              <a:xfrm>
                <a:off x="1785" y="1132"/>
                <a:ext cx="55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14" name="Rectangle 35"/>
              <p:cNvSpPr>
                <a:spLocks noChangeArrowheads="1"/>
              </p:cNvSpPr>
              <p:nvPr/>
            </p:nvSpPr>
            <p:spPr bwMode="auto">
              <a:xfrm>
                <a:off x="1840" y="1132"/>
                <a:ext cx="56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15" name="Rectangle 36"/>
              <p:cNvSpPr>
                <a:spLocks noChangeArrowheads="1"/>
              </p:cNvSpPr>
              <p:nvPr/>
            </p:nvSpPr>
            <p:spPr bwMode="auto">
              <a:xfrm>
                <a:off x="1896" y="1132"/>
                <a:ext cx="55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16" name="Rectangle 37"/>
              <p:cNvSpPr>
                <a:spLocks noChangeArrowheads="1"/>
              </p:cNvSpPr>
              <p:nvPr/>
            </p:nvSpPr>
            <p:spPr bwMode="auto">
              <a:xfrm>
                <a:off x="1951" y="1132"/>
                <a:ext cx="56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17" name="Rectangle 38"/>
              <p:cNvSpPr>
                <a:spLocks noChangeArrowheads="1"/>
              </p:cNvSpPr>
              <p:nvPr/>
            </p:nvSpPr>
            <p:spPr bwMode="auto">
              <a:xfrm>
                <a:off x="2007" y="1132"/>
                <a:ext cx="55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18" name="Rectangle 39"/>
              <p:cNvSpPr>
                <a:spLocks noChangeArrowheads="1"/>
              </p:cNvSpPr>
              <p:nvPr/>
            </p:nvSpPr>
            <p:spPr bwMode="auto">
              <a:xfrm>
                <a:off x="2062" y="1132"/>
                <a:ext cx="56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19" name="Rectangle 40"/>
              <p:cNvSpPr>
                <a:spLocks noChangeArrowheads="1"/>
              </p:cNvSpPr>
              <p:nvPr/>
            </p:nvSpPr>
            <p:spPr bwMode="auto">
              <a:xfrm>
                <a:off x="2118" y="1132"/>
                <a:ext cx="56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20" name="Rectangle 41"/>
              <p:cNvSpPr>
                <a:spLocks noChangeArrowheads="1"/>
              </p:cNvSpPr>
              <p:nvPr/>
            </p:nvSpPr>
            <p:spPr bwMode="auto">
              <a:xfrm>
                <a:off x="2174" y="1132"/>
                <a:ext cx="55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21" name="Rectangle 42"/>
              <p:cNvSpPr>
                <a:spLocks noChangeArrowheads="1"/>
              </p:cNvSpPr>
              <p:nvPr/>
            </p:nvSpPr>
            <p:spPr bwMode="auto">
              <a:xfrm>
                <a:off x="2229" y="1132"/>
                <a:ext cx="56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22" name="Rectangle 43"/>
              <p:cNvSpPr>
                <a:spLocks noChangeArrowheads="1"/>
              </p:cNvSpPr>
              <p:nvPr/>
            </p:nvSpPr>
            <p:spPr bwMode="auto">
              <a:xfrm>
                <a:off x="2285" y="1132"/>
                <a:ext cx="56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23" name="Rectangle 44"/>
              <p:cNvSpPr>
                <a:spLocks noChangeArrowheads="1"/>
              </p:cNvSpPr>
              <p:nvPr/>
            </p:nvSpPr>
            <p:spPr bwMode="auto">
              <a:xfrm>
                <a:off x="2341" y="1132"/>
                <a:ext cx="55" cy="849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sp>
            <p:nvSpPr>
              <p:cNvPr id="124" name="Line 45"/>
              <p:cNvSpPr>
                <a:spLocks noChangeShapeType="1"/>
              </p:cNvSpPr>
              <p:nvPr/>
            </p:nvSpPr>
            <p:spPr bwMode="auto">
              <a:xfrm>
                <a:off x="898" y="1188"/>
                <a:ext cx="149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5" name="Line 46"/>
              <p:cNvSpPr>
                <a:spLocks noChangeShapeType="1"/>
              </p:cNvSpPr>
              <p:nvPr/>
            </p:nvSpPr>
            <p:spPr bwMode="auto">
              <a:xfrm>
                <a:off x="900" y="1240"/>
                <a:ext cx="149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6" name="Line 47"/>
              <p:cNvSpPr>
                <a:spLocks noChangeShapeType="1"/>
              </p:cNvSpPr>
              <p:nvPr/>
            </p:nvSpPr>
            <p:spPr bwMode="auto">
              <a:xfrm>
                <a:off x="900" y="1293"/>
                <a:ext cx="149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7" name="Line 48"/>
              <p:cNvSpPr>
                <a:spLocks noChangeShapeType="1"/>
              </p:cNvSpPr>
              <p:nvPr/>
            </p:nvSpPr>
            <p:spPr bwMode="auto">
              <a:xfrm>
                <a:off x="898" y="1346"/>
                <a:ext cx="149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8" name="Line 49"/>
              <p:cNvSpPr>
                <a:spLocks noChangeShapeType="1"/>
              </p:cNvSpPr>
              <p:nvPr/>
            </p:nvSpPr>
            <p:spPr bwMode="auto">
              <a:xfrm>
                <a:off x="900" y="1399"/>
                <a:ext cx="149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9" name="Line 50"/>
              <p:cNvSpPr>
                <a:spLocks noChangeShapeType="1"/>
              </p:cNvSpPr>
              <p:nvPr/>
            </p:nvSpPr>
            <p:spPr bwMode="auto">
              <a:xfrm>
                <a:off x="900" y="1452"/>
                <a:ext cx="149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0" name="Line 51"/>
              <p:cNvSpPr>
                <a:spLocks noChangeShapeType="1"/>
              </p:cNvSpPr>
              <p:nvPr/>
            </p:nvSpPr>
            <p:spPr bwMode="auto">
              <a:xfrm>
                <a:off x="898" y="1505"/>
                <a:ext cx="149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1" name="Line 52"/>
              <p:cNvSpPr>
                <a:spLocks noChangeShapeType="1"/>
              </p:cNvSpPr>
              <p:nvPr/>
            </p:nvSpPr>
            <p:spPr bwMode="auto">
              <a:xfrm>
                <a:off x="900" y="1558"/>
                <a:ext cx="149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2" name="Line 53"/>
              <p:cNvSpPr>
                <a:spLocks noChangeShapeType="1"/>
              </p:cNvSpPr>
              <p:nvPr/>
            </p:nvSpPr>
            <p:spPr bwMode="auto">
              <a:xfrm>
                <a:off x="900" y="1610"/>
                <a:ext cx="149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" name="Line 54"/>
              <p:cNvSpPr>
                <a:spLocks noChangeShapeType="1"/>
              </p:cNvSpPr>
              <p:nvPr/>
            </p:nvSpPr>
            <p:spPr bwMode="auto">
              <a:xfrm>
                <a:off x="898" y="1663"/>
                <a:ext cx="149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" name="Line 55"/>
              <p:cNvSpPr>
                <a:spLocks noChangeShapeType="1"/>
              </p:cNvSpPr>
              <p:nvPr/>
            </p:nvSpPr>
            <p:spPr bwMode="auto">
              <a:xfrm>
                <a:off x="900" y="1716"/>
                <a:ext cx="149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" name="Line 56"/>
              <p:cNvSpPr>
                <a:spLocks noChangeShapeType="1"/>
              </p:cNvSpPr>
              <p:nvPr/>
            </p:nvSpPr>
            <p:spPr bwMode="auto">
              <a:xfrm>
                <a:off x="900" y="1769"/>
                <a:ext cx="149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6" name="Line 57"/>
              <p:cNvSpPr>
                <a:spLocks noChangeShapeType="1"/>
              </p:cNvSpPr>
              <p:nvPr/>
            </p:nvSpPr>
            <p:spPr bwMode="auto">
              <a:xfrm>
                <a:off x="898" y="1822"/>
                <a:ext cx="149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7" name="Line 58"/>
              <p:cNvSpPr>
                <a:spLocks noChangeShapeType="1"/>
              </p:cNvSpPr>
              <p:nvPr/>
            </p:nvSpPr>
            <p:spPr bwMode="auto">
              <a:xfrm>
                <a:off x="900" y="1875"/>
                <a:ext cx="149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8" name="Line 59"/>
              <p:cNvSpPr>
                <a:spLocks noChangeShapeType="1"/>
              </p:cNvSpPr>
              <p:nvPr/>
            </p:nvSpPr>
            <p:spPr bwMode="auto">
              <a:xfrm>
                <a:off x="900" y="1928"/>
                <a:ext cx="149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80" name="Text Box 14"/>
          <p:cNvSpPr txBox="1">
            <a:spLocks noChangeArrowheads="1"/>
          </p:cNvSpPr>
          <p:nvPr/>
        </p:nvSpPr>
        <p:spPr bwMode="auto">
          <a:xfrm>
            <a:off x="4352941" y="2482260"/>
            <a:ext cx="353219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zh-CN" sz="1800">
                <a:latin typeface="Tahoma" pitchFamily="34" charset="0"/>
                <a:ea typeface="宋体" charset="-122"/>
              </a:rPr>
              <a:t>N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434482" y="1968057"/>
            <a:ext cx="3145462" cy="2378592"/>
            <a:chOff x="1778006" y="2819238"/>
            <a:chExt cx="3145462" cy="2378592"/>
          </a:xfrm>
        </p:grpSpPr>
        <p:grpSp>
          <p:nvGrpSpPr>
            <p:cNvPr id="141" name="Group 67"/>
            <p:cNvGrpSpPr>
              <a:grpSpLocks/>
            </p:cNvGrpSpPr>
            <p:nvPr/>
          </p:nvGrpSpPr>
          <p:grpSpPr bwMode="auto">
            <a:xfrm>
              <a:off x="3643313" y="2819238"/>
              <a:ext cx="273050" cy="2278063"/>
              <a:chOff x="2046" y="1611"/>
              <a:chExt cx="172" cy="1435"/>
            </a:xfrm>
          </p:grpSpPr>
          <p:sp>
            <p:nvSpPr>
              <p:cNvPr id="142" name="AutoShape 68"/>
              <p:cNvSpPr>
                <a:spLocks noChangeArrowheads="1"/>
              </p:cNvSpPr>
              <p:nvPr/>
            </p:nvSpPr>
            <p:spPr bwMode="auto">
              <a:xfrm>
                <a:off x="2046" y="1615"/>
                <a:ext cx="172" cy="1428"/>
              </a:xfrm>
              <a:prstGeom prst="bracketPair">
                <a:avLst>
                  <a:gd name="adj" fmla="val 16778"/>
                </a:avLst>
              </a:prstGeom>
              <a:ln>
                <a:headEnd/>
                <a:tailEnd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grpSp>
            <p:nvGrpSpPr>
              <p:cNvPr id="143" name="Group 69"/>
              <p:cNvGrpSpPr>
                <a:grpSpLocks/>
              </p:cNvGrpSpPr>
              <p:nvPr/>
            </p:nvGrpSpPr>
            <p:grpSpPr bwMode="auto">
              <a:xfrm>
                <a:off x="2106" y="1611"/>
                <a:ext cx="56" cy="1435"/>
                <a:chOff x="2381" y="1541"/>
                <a:chExt cx="56" cy="1435"/>
              </a:xfrm>
            </p:grpSpPr>
            <p:sp>
              <p:nvSpPr>
                <p:cNvPr id="144" name="Rectangle 70"/>
                <p:cNvSpPr>
                  <a:spLocks noChangeArrowheads="1"/>
                </p:cNvSpPr>
                <p:nvPr/>
              </p:nvSpPr>
              <p:spPr bwMode="auto">
                <a:xfrm>
                  <a:off x="2382" y="1541"/>
                  <a:ext cx="55" cy="852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grpSp>
              <p:nvGrpSpPr>
                <p:cNvPr id="145" name="Group 71"/>
                <p:cNvGrpSpPr>
                  <a:grpSpLocks/>
                </p:cNvGrpSpPr>
                <p:nvPr/>
              </p:nvGrpSpPr>
              <p:grpSpPr bwMode="auto">
                <a:xfrm>
                  <a:off x="2383" y="1597"/>
                  <a:ext cx="52" cy="740"/>
                  <a:chOff x="3572" y="2543"/>
                  <a:chExt cx="1496" cy="740"/>
                </a:xfrm>
              </p:grpSpPr>
              <p:sp>
                <p:nvSpPr>
                  <p:cNvPr id="161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3572" y="2543"/>
                    <a:ext cx="149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2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3574" y="2595"/>
                    <a:ext cx="149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3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3574" y="2648"/>
                    <a:ext cx="149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4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3572" y="2701"/>
                    <a:ext cx="149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5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3574" y="2754"/>
                    <a:ext cx="149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6" name="Line 77"/>
                  <p:cNvSpPr>
                    <a:spLocks noChangeShapeType="1"/>
                  </p:cNvSpPr>
                  <p:nvPr/>
                </p:nvSpPr>
                <p:spPr bwMode="auto">
                  <a:xfrm>
                    <a:off x="3574" y="2807"/>
                    <a:ext cx="149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7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3572" y="2860"/>
                    <a:ext cx="149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8" name="Line 79"/>
                  <p:cNvSpPr>
                    <a:spLocks noChangeShapeType="1"/>
                  </p:cNvSpPr>
                  <p:nvPr/>
                </p:nvSpPr>
                <p:spPr bwMode="auto">
                  <a:xfrm>
                    <a:off x="3574" y="2913"/>
                    <a:ext cx="149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9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3574" y="2965"/>
                    <a:ext cx="149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0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3572" y="3018"/>
                    <a:ext cx="149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1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3574" y="3071"/>
                    <a:ext cx="149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2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3574" y="3124"/>
                    <a:ext cx="149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3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3572" y="3177"/>
                    <a:ext cx="149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4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3574" y="3230"/>
                    <a:ext cx="149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5" name="Line 86"/>
                  <p:cNvSpPr>
                    <a:spLocks noChangeShapeType="1"/>
                  </p:cNvSpPr>
                  <p:nvPr/>
                </p:nvSpPr>
                <p:spPr bwMode="auto">
                  <a:xfrm>
                    <a:off x="3574" y="3283"/>
                    <a:ext cx="149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46" name="Rectangle 87"/>
                <p:cNvSpPr>
                  <a:spLocks noChangeArrowheads="1"/>
                </p:cNvSpPr>
                <p:nvPr/>
              </p:nvSpPr>
              <p:spPr bwMode="auto">
                <a:xfrm>
                  <a:off x="2381" y="2392"/>
                  <a:ext cx="55" cy="584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grpSp>
              <p:nvGrpSpPr>
                <p:cNvPr id="147" name="Group 88"/>
                <p:cNvGrpSpPr>
                  <a:grpSpLocks/>
                </p:cNvGrpSpPr>
                <p:nvPr/>
              </p:nvGrpSpPr>
              <p:grpSpPr bwMode="auto">
                <a:xfrm>
                  <a:off x="2386" y="2448"/>
                  <a:ext cx="46" cy="475"/>
                  <a:chOff x="2353" y="2448"/>
                  <a:chExt cx="79" cy="475"/>
                </a:xfrm>
              </p:grpSpPr>
              <p:sp>
                <p:nvSpPr>
                  <p:cNvPr id="151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2353" y="2448"/>
                    <a:ext cx="79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2" name="Line 90"/>
                  <p:cNvSpPr>
                    <a:spLocks noChangeShapeType="1"/>
                  </p:cNvSpPr>
                  <p:nvPr/>
                </p:nvSpPr>
                <p:spPr bwMode="auto">
                  <a:xfrm>
                    <a:off x="2353" y="2500"/>
                    <a:ext cx="79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3" name="Line 91"/>
                  <p:cNvSpPr>
                    <a:spLocks noChangeShapeType="1"/>
                  </p:cNvSpPr>
                  <p:nvPr/>
                </p:nvSpPr>
                <p:spPr bwMode="auto">
                  <a:xfrm>
                    <a:off x="2353" y="2553"/>
                    <a:ext cx="79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4" name="Line 92"/>
                  <p:cNvSpPr>
                    <a:spLocks noChangeShapeType="1"/>
                  </p:cNvSpPr>
                  <p:nvPr/>
                </p:nvSpPr>
                <p:spPr bwMode="auto">
                  <a:xfrm>
                    <a:off x="2353" y="2606"/>
                    <a:ext cx="79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5" name="Line 93"/>
                  <p:cNvSpPr>
                    <a:spLocks noChangeShapeType="1"/>
                  </p:cNvSpPr>
                  <p:nvPr/>
                </p:nvSpPr>
                <p:spPr bwMode="auto">
                  <a:xfrm>
                    <a:off x="2353" y="2659"/>
                    <a:ext cx="79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" name="Line 94"/>
                  <p:cNvSpPr>
                    <a:spLocks noChangeShapeType="1"/>
                  </p:cNvSpPr>
                  <p:nvPr/>
                </p:nvSpPr>
                <p:spPr bwMode="auto">
                  <a:xfrm>
                    <a:off x="2353" y="2712"/>
                    <a:ext cx="79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2353" y="2765"/>
                    <a:ext cx="79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8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2353" y="2818"/>
                    <a:ext cx="79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" name="Line 97"/>
                  <p:cNvSpPr>
                    <a:spLocks noChangeShapeType="1"/>
                  </p:cNvSpPr>
                  <p:nvPr/>
                </p:nvSpPr>
                <p:spPr bwMode="auto">
                  <a:xfrm>
                    <a:off x="2353" y="2870"/>
                    <a:ext cx="79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" name="Line 98"/>
                  <p:cNvSpPr>
                    <a:spLocks noChangeShapeType="1"/>
                  </p:cNvSpPr>
                  <p:nvPr/>
                </p:nvSpPr>
                <p:spPr bwMode="auto">
                  <a:xfrm>
                    <a:off x="2353" y="2923"/>
                    <a:ext cx="79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48" name="Rectangle 99"/>
                <p:cNvSpPr>
                  <a:spLocks noChangeArrowheads="1"/>
                </p:cNvSpPr>
                <p:nvPr/>
              </p:nvSpPr>
              <p:spPr bwMode="auto">
                <a:xfrm>
                  <a:off x="2388" y="1602"/>
                  <a:ext cx="44" cy="42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49" name="Rectangle 100"/>
                <p:cNvSpPr>
                  <a:spLocks noChangeArrowheads="1"/>
                </p:cNvSpPr>
                <p:nvPr/>
              </p:nvSpPr>
              <p:spPr bwMode="auto">
                <a:xfrm>
                  <a:off x="2388" y="2183"/>
                  <a:ext cx="44" cy="42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50" name="Rectangle 101"/>
                <p:cNvSpPr>
                  <a:spLocks noChangeArrowheads="1"/>
                </p:cNvSpPr>
                <p:nvPr/>
              </p:nvSpPr>
              <p:spPr bwMode="auto">
                <a:xfrm>
                  <a:off x="2389" y="2505"/>
                  <a:ext cx="44" cy="42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/>
                <p:cNvSpPr txBox="1"/>
                <p:nvPr/>
              </p:nvSpPr>
              <p:spPr>
                <a:xfrm>
                  <a:off x="3850484" y="3299153"/>
                  <a:ext cx="363535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2800" i="1">
                            <a:latin typeface="Cambria Math"/>
                          </a:rPr>
                          <m:t>=</m:t>
                        </m:r>
                      </m:oMath>
                    </m:oMathPara>
                  </a14:m>
                  <a:endParaRPr lang="zh-CN" altLang="en-US" sz="2800"/>
                </a:p>
              </p:txBody>
            </p:sp>
          </mc:Choice>
          <mc:Fallback xmlns="">
            <p:sp>
              <p:nvSpPr>
                <p:cNvPr id="3" name="TextBox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0484" y="3299153"/>
                  <a:ext cx="363535" cy="52322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" name="组合 5"/>
            <p:cNvGrpSpPr/>
            <p:nvPr/>
          </p:nvGrpSpPr>
          <p:grpSpPr>
            <a:xfrm>
              <a:off x="4237038" y="2886076"/>
              <a:ext cx="400050" cy="1352550"/>
              <a:chOff x="4043374" y="2879726"/>
              <a:chExt cx="400050" cy="1352550"/>
            </a:xfrm>
          </p:grpSpPr>
          <p:grpSp>
            <p:nvGrpSpPr>
              <p:cNvPr id="72" name="Group 105"/>
              <p:cNvGrpSpPr>
                <a:grpSpLocks/>
              </p:cNvGrpSpPr>
              <p:nvPr/>
            </p:nvGrpSpPr>
            <p:grpSpPr bwMode="auto">
              <a:xfrm>
                <a:off x="4043374" y="2879726"/>
                <a:ext cx="273050" cy="1352550"/>
                <a:chOff x="3658" y="1624"/>
                <a:chExt cx="172" cy="852"/>
              </a:xfrm>
            </p:grpSpPr>
            <p:sp>
              <p:nvSpPr>
                <p:cNvPr id="74" name="AutoShape 106"/>
                <p:cNvSpPr>
                  <a:spLocks noChangeArrowheads="1"/>
                </p:cNvSpPr>
                <p:nvPr/>
              </p:nvSpPr>
              <p:spPr bwMode="auto">
                <a:xfrm>
                  <a:off x="3658" y="1628"/>
                  <a:ext cx="172" cy="842"/>
                </a:xfrm>
                <a:prstGeom prst="bracketPair">
                  <a:avLst>
                    <a:gd name="adj" fmla="val 16778"/>
                  </a:avLst>
                </a:prstGeom>
                <a:ln>
                  <a:headEnd/>
                  <a:tailEnd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75" name="Rectangle 107"/>
                <p:cNvSpPr>
                  <a:spLocks noChangeArrowheads="1"/>
                </p:cNvSpPr>
                <p:nvPr/>
              </p:nvSpPr>
              <p:spPr bwMode="auto">
                <a:xfrm>
                  <a:off x="3719" y="1624"/>
                  <a:ext cx="55" cy="852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grpSp>
              <p:nvGrpSpPr>
                <p:cNvPr id="76" name="Group 108"/>
                <p:cNvGrpSpPr>
                  <a:grpSpLocks/>
                </p:cNvGrpSpPr>
                <p:nvPr/>
              </p:nvGrpSpPr>
              <p:grpSpPr bwMode="auto">
                <a:xfrm>
                  <a:off x="3719" y="1732"/>
                  <a:ext cx="53" cy="688"/>
                  <a:chOff x="4064" y="2595"/>
                  <a:chExt cx="1004" cy="688"/>
                </a:xfrm>
              </p:grpSpPr>
              <p:sp>
                <p:nvSpPr>
                  <p:cNvPr id="77" name="Line 110"/>
                  <p:cNvSpPr>
                    <a:spLocks noChangeShapeType="1"/>
                  </p:cNvSpPr>
                  <p:nvPr/>
                </p:nvSpPr>
                <p:spPr bwMode="auto">
                  <a:xfrm>
                    <a:off x="4064" y="2595"/>
                    <a:ext cx="100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4064" y="2648"/>
                    <a:ext cx="100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79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4064" y="2701"/>
                    <a:ext cx="100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80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4064" y="2752"/>
                    <a:ext cx="1004" cy="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81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4064" y="2807"/>
                    <a:ext cx="100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82" name="Line 115"/>
                  <p:cNvSpPr>
                    <a:spLocks noChangeShapeType="1"/>
                  </p:cNvSpPr>
                  <p:nvPr/>
                </p:nvSpPr>
                <p:spPr bwMode="auto">
                  <a:xfrm>
                    <a:off x="4064" y="2858"/>
                    <a:ext cx="1002" cy="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83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4064" y="2913"/>
                    <a:ext cx="100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84" name="Line 117"/>
                  <p:cNvSpPr>
                    <a:spLocks noChangeShapeType="1"/>
                  </p:cNvSpPr>
                  <p:nvPr/>
                </p:nvSpPr>
                <p:spPr bwMode="auto">
                  <a:xfrm>
                    <a:off x="4064" y="2963"/>
                    <a:ext cx="1004" cy="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85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4064" y="3016"/>
                    <a:ext cx="1002" cy="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86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4064" y="3069"/>
                    <a:ext cx="1004" cy="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4102" y="3122"/>
                    <a:ext cx="966" cy="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88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4064" y="3177"/>
                    <a:ext cx="100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89" name="Line 1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064" y="3228"/>
                    <a:ext cx="100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90" name="Line 123"/>
                  <p:cNvSpPr>
                    <a:spLocks noChangeShapeType="1"/>
                  </p:cNvSpPr>
                  <p:nvPr/>
                </p:nvSpPr>
                <p:spPr bwMode="auto">
                  <a:xfrm>
                    <a:off x="4064" y="3283"/>
                    <a:ext cx="1004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73" name="Line 127"/>
              <p:cNvSpPr>
                <a:spLocks noChangeShapeType="1"/>
              </p:cNvSpPr>
              <p:nvPr/>
            </p:nvSpPr>
            <p:spPr bwMode="auto">
              <a:xfrm>
                <a:off x="4443424" y="2881314"/>
                <a:ext cx="0" cy="1335088"/>
              </a:xfrm>
              <a:prstGeom prst="line">
                <a:avLst/>
              </a:prstGeom>
              <a:ln>
                <a:headEnd type="triangle" w="med" len="med"/>
                <a:tailEnd type="triangl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7" name="Line 110"/>
              <p:cNvSpPr>
                <a:spLocks noChangeShapeType="1"/>
              </p:cNvSpPr>
              <p:nvPr/>
            </p:nvSpPr>
            <p:spPr bwMode="auto">
              <a:xfrm flipV="1">
                <a:off x="4142689" y="2957207"/>
                <a:ext cx="7441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1778006" y="4264419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mtClean="0">
                  <a:latin typeface="微软雅黑" pitchFamily="34" charset="-122"/>
                  <a:ea typeface="微软雅黑" pitchFamily="34" charset="-122"/>
                </a:rPr>
                <a:t>字典</a:t>
              </a:r>
              <a:r>
                <a:rPr lang="en-US" altLang="zh-CN" smtClean="0">
                  <a:latin typeface="Tahoma" pitchFamily="34" charset="0"/>
                  <a:ea typeface="微软雅黑" pitchFamily="34" charset="-122"/>
                  <a:cs typeface="Tahoma" pitchFamily="34" charset="0"/>
                </a:rPr>
                <a:t>A</a:t>
              </a:r>
              <a:endParaRPr lang="zh-CN" altLang="en-US">
                <a:latin typeface="Tahoma" pitchFamily="34" charset="0"/>
                <a:ea typeface="微软雅黑" pitchFamily="34" charset="-122"/>
                <a:cs typeface="Tahoma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9" name="TextBox 178"/>
                <p:cNvSpPr txBox="1"/>
                <p:nvPr/>
              </p:nvSpPr>
              <p:spPr>
                <a:xfrm>
                  <a:off x="2460467" y="4828498"/>
                  <a:ext cx="133191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mtClean="0">
                      <a:latin typeface="微软雅黑" pitchFamily="34" charset="-122"/>
                      <a:ea typeface="微软雅黑" pitchFamily="34" charset="-122"/>
                    </a:rPr>
                    <a:t>表示系数</a:t>
                  </a:r>
                  <a14:m>
                    <m:oMath xmlns:m="http://schemas.openxmlformats.org/officeDocument/2006/math">
                      <m:r>
                        <a:rPr lang="en-US" altLang="zh-CN" b="0" i="1" smtClean="0">
                          <a:latin typeface="Cambria Math"/>
                          <a:ea typeface="微软雅黑" pitchFamily="34" charset="-122"/>
                        </a:rPr>
                        <m:t>𝑥</m:t>
                      </m:r>
                    </m:oMath>
                  </a14:m>
                  <a:endParaRPr lang="zh-CN" altLang="en-US" i="1">
                    <a:latin typeface="Tahoma" pitchFamily="34" charset="0"/>
                    <a:ea typeface="微软雅黑" pitchFamily="34" charset="-122"/>
                    <a:cs typeface="Tahoma" pitchFamily="34" charset="0"/>
                  </a:endParaRPr>
                </a:p>
              </p:txBody>
            </p:sp>
          </mc:Choice>
          <mc:Fallback xmlns="">
            <p:sp>
              <p:nvSpPr>
                <p:cNvPr id="179" name="TextBox 17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60467" y="4828498"/>
                  <a:ext cx="1331912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3653" t="-8197" b="-2459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1" name="TextBox 180"/>
                <p:cNvSpPr txBox="1"/>
                <p:nvPr/>
              </p:nvSpPr>
              <p:spPr>
                <a:xfrm>
                  <a:off x="4088438" y="4308869"/>
                  <a:ext cx="83503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mtClean="0">
                      <a:latin typeface="Tahoma" pitchFamily="34" charset="0"/>
                      <a:ea typeface="微软雅黑" pitchFamily="34" charset="-122"/>
                      <a:cs typeface="Tahoma" pitchFamily="34" charset="0"/>
                    </a:rPr>
                    <a:t>信号</a:t>
                  </a:r>
                  <a14:m>
                    <m:oMath xmlns:m="http://schemas.openxmlformats.org/officeDocument/2006/math">
                      <m:r>
                        <a:rPr lang="en-US" altLang="zh-CN" b="0" i="1" smtClean="0">
                          <a:latin typeface="Cambria Math"/>
                          <a:ea typeface="微软雅黑" pitchFamily="34" charset="-122"/>
                          <a:cs typeface="Tahoma" pitchFamily="34" charset="0"/>
                        </a:rPr>
                        <m:t>𝑏</m:t>
                      </m:r>
                    </m:oMath>
                  </a14:m>
                  <a:endParaRPr lang="zh-CN" altLang="en-US">
                    <a:latin typeface="Tahoma" pitchFamily="34" charset="0"/>
                    <a:ea typeface="微软雅黑" pitchFamily="34" charset="-122"/>
                    <a:cs typeface="Tahoma" pitchFamily="34" charset="0"/>
                  </a:endParaRPr>
                </a:p>
              </p:txBody>
            </p:sp>
          </mc:Choice>
          <mc:Fallback xmlns="">
            <p:sp>
              <p:nvSpPr>
                <p:cNvPr id="181" name="TextBox 1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88438" y="4308869"/>
                  <a:ext cx="835030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l="-5839" t="-8197" b="-24590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82" name="TextBox 181"/>
          <p:cNvSpPr txBox="1"/>
          <p:nvPr/>
        </p:nvSpPr>
        <p:spPr>
          <a:xfrm>
            <a:off x="4984188" y="1820770"/>
            <a:ext cx="72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p=2</a:t>
            </a:r>
            <a:endParaRPr lang="zh-CN" altLang="en-US"/>
          </a:p>
        </p:txBody>
      </p:sp>
      <p:sp>
        <p:nvSpPr>
          <p:cNvPr id="183" name="TextBox 182"/>
          <p:cNvSpPr txBox="1"/>
          <p:nvPr/>
        </p:nvSpPr>
        <p:spPr>
          <a:xfrm>
            <a:off x="6629638" y="1770175"/>
            <a:ext cx="829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p=1.5</a:t>
            </a:r>
            <a:endParaRPr lang="zh-CN" altLang="en-US"/>
          </a:p>
        </p:txBody>
      </p:sp>
      <p:sp>
        <p:nvSpPr>
          <p:cNvPr id="184" name="TextBox 183"/>
          <p:cNvSpPr txBox="1"/>
          <p:nvPr/>
        </p:nvSpPr>
        <p:spPr>
          <a:xfrm>
            <a:off x="5090344" y="3031094"/>
            <a:ext cx="723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p=1</a:t>
            </a:r>
            <a:endParaRPr lang="zh-CN" altLang="en-US"/>
          </a:p>
        </p:txBody>
      </p:sp>
      <p:sp>
        <p:nvSpPr>
          <p:cNvPr id="185" name="TextBox 184"/>
          <p:cNvSpPr txBox="1"/>
          <p:nvPr/>
        </p:nvSpPr>
        <p:spPr>
          <a:xfrm>
            <a:off x="6696562" y="3036721"/>
            <a:ext cx="828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p=0.7</a:t>
            </a:r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6" name="TextBox 185"/>
              <p:cNvSpPr txBox="1"/>
              <p:nvPr/>
            </p:nvSpPr>
            <p:spPr>
              <a:xfrm>
                <a:off x="5452294" y="1360579"/>
                <a:ext cx="2471189" cy="4601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000" b="1" i="0" smtClean="0">
                        <a:latin typeface="Cambria Math"/>
                      </a:rPr>
                      <m:t>𝐦𝐢𝐧</m:t>
                    </m:r>
                    <m:sSubSup>
                      <m:sSubSupPr>
                        <m:ctrlPr>
                          <a:rPr lang="en-US" altLang="zh-CN" sz="2000" b="1" i="1" smtClean="0">
                            <a:latin typeface="Cambria Math"/>
                          </a:rPr>
                        </m:ctrlPr>
                      </m:sSubSup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en-US" altLang="zh-CN" sz="2000" b="1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CN" sz="2000" b="1" i="1" smtClean="0">
                                <a:latin typeface="Cambria Math"/>
                              </a:rPr>
                              <m:t>𝒙</m:t>
                            </m:r>
                          </m:e>
                        </m:d>
                      </m:e>
                      <m:sub>
                        <m:r>
                          <a:rPr lang="en-US" altLang="zh-CN" sz="2000" b="1" i="1" smtClean="0">
                            <a:latin typeface="Cambria Math"/>
                          </a:rPr>
                          <m:t>𝒑</m:t>
                        </m:r>
                      </m:sub>
                      <m:sup>
                        <m:r>
                          <a:rPr lang="en-US" altLang="zh-CN" sz="2000" b="1" i="1" smtClean="0">
                            <a:latin typeface="Cambria Math"/>
                          </a:rPr>
                          <m:t>𝒑</m:t>
                        </m:r>
                      </m:sup>
                    </m:sSubSup>
                    <m:r>
                      <a:rPr lang="en-US" altLang="zh-CN" sz="2000" b="1" i="0" smtClean="0">
                        <a:latin typeface="Cambria Math"/>
                      </a:rPr>
                      <m:t> </m:t>
                    </m:r>
                    <m:r>
                      <a:rPr lang="en-US" altLang="zh-CN" sz="20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latin typeface="Cambria Math"/>
                      </a:rPr>
                      <m:t>s</m:t>
                    </m:r>
                    <m:r>
                      <a:rPr lang="en-US" altLang="zh-CN" sz="2000" b="0" i="0" smtClean="0">
                        <a:latin typeface="Cambria Math"/>
                      </a:rPr>
                      <m:t>.</m:t>
                    </m:r>
                    <m:r>
                      <m:rPr>
                        <m:sty m:val="p"/>
                      </m:rPr>
                      <a:rPr lang="en-US" altLang="zh-CN" sz="2000" b="0" i="0" smtClean="0">
                        <a:latin typeface="Cambria Math"/>
                      </a:rPr>
                      <m:t>t</m:t>
                    </m:r>
                  </m:oMath>
                </a14:m>
                <a:r>
                  <a:rPr lang="en-US" altLang="zh-CN" sz="2000" b="1" smtClean="0"/>
                  <a:t>.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latin typeface="Cambria Math"/>
                      </a:rPr>
                      <m:t>𝑨𝒙</m:t>
                    </m:r>
                    <m:r>
                      <a:rPr lang="en-US" altLang="zh-CN" sz="2000" b="1" i="1" smtClean="0">
                        <a:latin typeface="Cambria Math"/>
                      </a:rPr>
                      <m:t>=</m:t>
                    </m:r>
                    <m:r>
                      <a:rPr lang="en-US" altLang="zh-CN" sz="2000" b="1" i="1" smtClean="0">
                        <a:latin typeface="Cambria Math"/>
                      </a:rPr>
                      <m:t>𝒃</m:t>
                    </m:r>
                  </m:oMath>
                </a14:m>
                <a:endParaRPr lang="zh-CN" altLang="en-US" sz="2000" b="1"/>
              </a:p>
            </p:txBody>
          </p:sp>
        </mc:Choice>
        <mc:Fallback xmlns="">
          <p:sp>
            <p:nvSpPr>
              <p:cNvPr id="186" name="TextBox 1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2294" y="1360579"/>
                <a:ext cx="2471189" cy="460191"/>
              </a:xfrm>
              <a:prstGeom prst="rect">
                <a:avLst/>
              </a:prstGeom>
              <a:blipFill rotWithShape="1">
                <a:blip r:embed="rId7"/>
                <a:stretch>
                  <a:fillRect t="-2632" b="-131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组合 11"/>
          <p:cNvGrpSpPr/>
          <p:nvPr/>
        </p:nvGrpSpPr>
        <p:grpSpPr>
          <a:xfrm>
            <a:off x="1714524" y="4435323"/>
            <a:ext cx="7294551" cy="1423125"/>
            <a:chOff x="935049" y="4532575"/>
            <a:chExt cx="7207533" cy="1423125"/>
          </a:xfrm>
        </p:grpSpPr>
        <p:sp>
          <p:nvSpPr>
            <p:cNvPr id="188" name="TextBox 187"/>
            <p:cNvSpPr txBox="1"/>
            <p:nvPr/>
          </p:nvSpPr>
          <p:spPr>
            <a:xfrm>
              <a:off x="4806859" y="4619492"/>
              <a:ext cx="33357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smtClean="0">
                  <a:latin typeface="Brush Script MT" pitchFamily="66" charset="0"/>
                  <a:ea typeface="微软雅黑" pitchFamily="34" charset="-122"/>
                </a:rPr>
                <a:t>l</a:t>
              </a:r>
              <a:r>
                <a:rPr lang="en-US" altLang="zh-CN" sz="2000" baseline="-2500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1</a:t>
              </a:r>
              <a:r>
                <a:rPr lang="zh-CN" altLang="en-US" sz="2000" smtClean="0">
                  <a:latin typeface="微软雅黑" pitchFamily="34" charset="-122"/>
                  <a:ea typeface="微软雅黑" pitchFamily="34" charset="-122"/>
                </a:rPr>
                <a:t>范数最小化</a:t>
              </a:r>
              <a:endParaRPr lang="en-US" altLang="zh-CN" sz="2000" b="0" i="1" smtClean="0">
                <a:latin typeface="Cambria Math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935049" y="4532575"/>
              <a:ext cx="36405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>
                  <a:latin typeface="Brush Script MT" pitchFamily="66" charset="0"/>
                  <a:ea typeface="微软雅黑" pitchFamily="34" charset="-122"/>
                </a:rPr>
                <a:t>l</a:t>
              </a:r>
              <a:r>
                <a:rPr lang="en-US" altLang="zh-CN" sz="2000" baseline="-2500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0</a:t>
              </a:r>
              <a:r>
                <a:rPr lang="zh-CN" altLang="en-US" sz="2000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范数最小</a:t>
              </a:r>
              <a:r>
                <a:rPr lang="zh-CN" altLang="en-US" sz="2000" smtClean="0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化（</a:t>
              </a:r>
              <a:r>
                <a:rPr lang="en-US" altLang="zh-CN" sz="2000" smtClean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NP—hard</a:t>
              </a:r>
              <a:r>
                <a:rPr lang="zh-CN" altLang="en-US" sz="2000" smtClean="0"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）</a:t>
              </a:r>
              <a:endParaRPr lang="en-US" altLang="zh-CN" sz="2000" b="1"/>
            </a:p>
          </p:txBody>
        </p:sp>
        <p:sp>
          <p:nvSpPr>
            <p:cNvPr id="11" name="右箭头 10"/>
            <p:cNvSpPr/>
            <p:nvPr/>
          </p:nvSpPr>
          <p:spPr>
            <a:xfrm>
              <a:off x="3952135" y="4898177"/>
              <a:ext cx="863970" cy="299164"/>
            </a:xfrm>
            <a:prstGeom prst="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4770732" y="4896867"/>
                  <a:ext cx="277306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000" b="1">
                                <a:latin typeface="Cambria Math"/>
                              </a:rPr>
                              <m:t>𝐦𝐢𝐧</m:t>
                            </m:r>
                          </m:e>
                          <m:sub>
                            <m:r>
                              <a:rPr lang="en-US" altLang="zh-CN" sz="2000" b="1" i="1">
                                <a:latin typeface="Cambria Math"/>
                                <a:ea typeface="Cambria Math"/>
                              </a:rPr>
                              <m:t>𝜶</m:t>
                            </m:r>
                          </m:sub>
                        </m:sSub>
                        <m:sSubSup>
                          <m:sSubSupPr>
                            <m:ctrlPr>
                              <a:rPr lang="en-US" altLang="zh-CN" sz="2000" b="1" i="1">
                                <a:latin typeface="Cambria Math"/>
                              </a:rPr>
                            </m:ctrlPr>
                          </m:sSubSupPr>
                          <m:e>
                            <m:d>
                              <m:dPr>
                                <m:begChr m:val="‖"/>
                                <m:endChr m:val="‖"/>
                                <m:ctrlPr>
                                  <a:rPr lang="en-US" altLang="zh-CN" sz="2000" b="1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zh-CN" sz="2000" b="1" i="1" smtClean="0">
                                    <a:latin typeface="Cambria Math"/>
                                    <a:ea typeface="Cambria Math"/>
                                  </a:rPr>
                                  <m:t>𝒙</m:t>
                                </m:r>
                              </m:e>
                            </m:d>
                          </m:e>
                          <m:sub>
                            <m:r>
                              <a:rPr lang="en-US" altLang="zh-CN" sz="2000" b="1" i="1">
                                <a:latin typeface="Cambria Math"/>
                              </a:rPr>
                              <m:t>𝟏</m:t>
                            </m:r>
                          </m:sub>
                          <m:sup/>
                        </m:sSubSup>
                        <m:r>
                          <a:rPr lang="en-US" altLang="zh-CN" sz="2000" b="1">
                            <a:latin typeface="Cambria Math"/>
                          </a:rPr>
                          <m:t>  </m:t>
                        </m:r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/>
                          </a:rPr>
                          <m:t>s</m:t>
                        </m:r>
                        <m:r>
                          <a:rPr lang="en-US" altLang="zh-CN" sz="2000">
                            <a:latin typeface="Cambria Math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/>
                          </a:rPr>
                          <m:t>t</m:t>
                        </m:r>
                        <m:r>
                          <a:rPr lang="en-US" altLang="zh-CN" sz="2000">
                            <a:latin typeface="Cambria Math"/>
                          </a:rPr>
                          <m:t>.</m:t>
                        </m:r>
                        <m:r>
                          <a:rPr lang="en-US" altLang="zh-CN" sz="2000" b="1" i="1" smtClean="0">
                            <a:latin typeface="Cambria Math"/>
                          </a:rPr>
                          <m:t> </m:t>
                        </m:r>
                        <m:r>
                          <a:rPr lang="en-US" altLang="zh-CN" sz="2000" b="1" i="1" smtClean="0">
                            <a:latin typeface="Cambria Math"/>
                          </a:rPr>
                          <m:t>𝑨𝒙</m:t>
                        </m:r>
                        <m:r>
                          <a:rPr lang="en-US" altLang="zh-CN" sz="2000" b="1">
                            <a:latin typeface="Cambria Math"/>
                          </a:rPr>
                          <m:t>=</m:t>
                        </m:r>
                        <m:r>
                          <a:rPr lang="en-US" altLang="zh-CN" sz="2000" b="1" i="1">
                            <a:latin typeface="Cambria Math"/>
                          </a:rPr>
                          <m:t>𝒃</m:t>
                        </m:r>
                      </m:oMath>
                    </m:oMathPara>
                  </a14:m>
                  <a:endParaRPr lang="zh-CN" altLang="en-US" sz="2000" i="1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70732" y="4896867"/>
                  <a:ext cx="2773067" cy="40011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454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6" name="TextBox 175"/>
                <p:cNvSpPr txBox="1"/>
                <p:nvPr/>
              </p:nvSpPr>
              <p:spPr>
                <a:xfrm>
                  <a:off x="954869" y="4847704"/>
                  <a:ext cx="2773067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sz="20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CN" sz="2000" b="1">
                                <a:latin typeface="Cambria Math"/>
                              </a:rPr>
                              <m:t>𝐦𝐢𝐧</m:t>
                            </m:r>
                          </m:e>
                          <m:sub>
                            <m:r>
                              <a:rPr lang="en-US" altLang="zh-CN" sz="2000" b="1" i="1">
                                <a:latin typeface="Cambria Math"/>
                                <a:ea typeface="Cambria Math"/>
                              </a:rPr>
                              <m:t>𝜶</m:t>
                            </m:r>
                          </m:sub>
                        </m:sSub>
                        <m:sSubSup>
                          <m:sSubSupPr>
                            <m:ctrlPr>
                              <a:rPr lang="en-US" altLang="zh-CN" sz="2000" b="1" i="1">
                                <a:latin typeface="Cambria Math"/>
                              </a:rPr>
                            </m:ctrlPr>
                          </m:sSubSupPr>
                          <m:e>
                            <m:d>
                              <m:dPr>
                                <m:begChr m:val="‖"/>
                                <m:endChr m:val="‖"/>
                                <m:ctrlPr>
                                  <a:rPr lang="en-US" altLang="zh-CN" sz="2000" b="1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zh-CN" sz="2000" b="1" i="1" smtClean="0">
                                    <a:latin typeface="Cambria Math"/>
                                    <a:ea typeface="Cambria Math"/>
                                  </a:rPr>
                                  <m:t>𝒙</m:t>
                                </m:r>
                              </m:e>
                            </m:d>
                          </m:e>
                          <m:sub>
                            <m:r>
                              <a:rPr lang="en-US" altLang="zh-CN" sz="2000" b="1" i="1" smtClean="0">
                                <a:latin typeface="Cambria Math"/>
                              </a:rPr>
                              <m:t>𝟎</m:t>
                            </m:r>
                          </m:sub>
                          <m:sup/>
                        </m:sSubSup>
                        <m:r>
                          <a:rPr lang="en-US" altLang="zh-CN" sz="2000" b="1">
                            <a:latin typeface="Cambria Math"/>
                          </a:rPr>
                          <m:t>   </m:t>
                        </m:r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/>
                          </a:rPr>
                          <m:t>s</m:t>
                        </m:r>
                        <m:r>
                          <a:rPr lang="en-US" altLang="zh-CN" sz="2000">
                            <a:latin typeface="Cambria Math"/>
                          </a:rPr>
                          <m:t>.</m:t>
                        </m:r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/>
                          </a:rPr>
                          <m:t>t</m:t>
                        </m:r>
                        <m:r>
                          <a:rPr lang="en-US" altLang="zh-CN" sz="2000">
                            <a:latin typeface="Cambria Math"/>
                          </a:rPr>
                          <m:t>.</m:t>
                        </m:r>
                        <m:r>
                          <a:rPr lang="en-US" altLang="zh-CN" sz="2000" b="1" i="1" smtClean="0">
                            <a:latin typeface="Cambria Math"/>
                          </a:rPr>
                          <m:t> </m:t>
                        </m:r>
                        <m:r>
                          <a:rPr lang="en-US" altLang="zh-CN" sz="2000" b="1" i="1" smtClean="0">
                            <a:latin typeface="Cambria Math"/>
                          </a:rPr>
                          <m:t>𝑨𝒙</m:t>
                        </m:r>
                        <m:r>
                          <a:rPr lang="en-US" altLang="zh-CN" sz="2000" b="1">
                            <a:latin typeface="Cambria Math"/>
                          </a:rPr>
                          <m:t>=</m:t>
                        </m:r>
                        <m:r>
                          <a:rPr lang="en-US" altLang="zh-CN" sz="2000" b="1" i="1" smtClean="0">
                            <a:latin typeface="Cambria Math"/>
                          </a:rPr>
                          <m:t>𝒃</m:t>
                        </m:r>
                      </m:oMath>
                    </m:oMathPara>
                  </a14:m>
                  <a:endParaRPr lang="zh-CN" altLang="en-US" sz="2000"/>
                </a:p>
              </p:txBody>
            </p:sp>
          </mc:Choice>
          <mc:Fallback xmlns="">
            <p:sp>
              <p:nvSpPr>
                <p:cNvPr id="176" name="TextBox 17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4869" y="4847704"/>
                  <a:ext cx="2773067" cy="400110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b="-454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7" name="TextBox 186"/>
                <p:cNvSpPr txBox="1"/>
                <p:nvPr/>
              </p:nvSpPr>
              <p:spPr>
                <a:xfrm>
                  <a:off x="4770732" y="5247814"/>
                  <a:ext cx="2861045" cy="7078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smtClean="0">
                      <a:latin typeface="Brush Script MT" pitchFamily="66" charset="0"/>
                      <a:ea typeface="微软雅黑" pitchFamily="34" charset="-122"/>
                    </a:rPr>
                    <a:t> l</a:t>
                  </a:r>
                  <a:r>
                    <a:rPr lang="en-US" altLang="zh-CN" sz="2000" baseline="-25000" smtClean="0">
                      <a:latin typeface="Times New Roman" pitchFamily="18" charset="0"/>
                      <a:ea typeface="微软雅黑" pitchFamily="34" charset="-122"/>
                      <a:cs typeface="Times New Roman" pitchFamily="18" charset="0"/>
                    </a:rPr>
                    <a:t>2</a:t>
                  </a:r>
                  <a:r>
                    <a:rPr lang="zh-CN" altLang="en-US" sz="2000" smtClean="0">
                      <a:latin typeface="微软雅黑" pitchFamily="34" charset="-122"/>
                      <a:ea typeface="微软雅黑" pitchFamily="34" charset="-122"/>
                    </a:rPr>
                    <a:t>范数最小化</a:t>
                  </a:r>
                  <a:endParaRPr lang="en-US" altLang="zh-CN" sz="2000" smtClean="0">
                    <a:latin typeface="微软雅黑" pitchFamily="34" charset="-122"/>
                    <a:ea typeface="微软雅黑" pitchFamily="34" charset="-122"/>
                  </a:endParaRPr>
                </a:p>
                <a:p>
                  <a:r>
                    <a:rPr lang="zh-CN" altLang="en-US" sz="2000" smtClean="0">
                      <a:latin typeface="微软雅黑" pitchFamily="34" charset="-122"/>
                      <a:ea typeface="微软雅黑" pitchFamily="34" charset="-122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000" b="1">
                              <a:latin typeface="Cambria Math"/>
                            </a:rPr>
                            <m:t>𝐦𝐢𝐧</m:t>
                          </m:r>
                        </m:e>
                        <m:sub>
                          <m:r>
                            <a:rPr lang="en-US" altLang="zh-CN" sz="2000" b="1" i="1">
                              <a:latin typeface="Cambria Math"/>
                              <a:ea typeface="Cambria Math"/>
                            </a:rPr>
                            <m:t>𝜶</m:t>
                          </m:r>
                        </m:sub>
                      </m:sSub>
                      <m:sSubSup>
                        <m:sSubSupPr>
                          <m:ctrlPr>
                            <a:rPr lang="en-US" altLang="zh-CN" sz="2000" b="1" i="1">
                              <a:latin typeface="Cambria Math"/>
                            </a:rPr>
                          </m:ctrlPr>
                        </m:sSubSupPr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en-US" altLang="zh-CN" sz="20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sz="2000" b="1" i="1"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</m:e>
                          </m:d>
                        </m:e>
                        <m:sub>
                          <m:r>
                            <a:rPr lang="en-US" altLang="zh-CN" sz="2000" b="1" i="1" smtClean="0">
                              <a:latin typeface="Cambria Math"/>
                            </a:rPr>
                            <m:t>𝟐</m:t>
                          </m:r>
                        </m:sub>
                        <m:sup/>
                      </m:sSubSup>
                      <m:r>
                        <a:rPr lang="en-US" altLang="zh-CN" sz="2000" b="1">
                          <a:latin typeface="Cambria Math"/>
                        </a:rPr>
                        <m:t>  </m:t>
                      </m:r>
                      <m:r>
                        <a:rPr lang="en-US" altLang="zh-CN" sz="2000" b="1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zh-CN" sz="2000">
                          <a:latin typeface="Cambria Math"/>
                        </a:rPr>
                        <m:t>s</m:t>
                      </m:r>
                      <m:r>
                        <a:rPr lang="en-US" altLang="zh-CN" sz="2000">
                          <a:latin typeface="Cambria Math"/>
                        </a:rPr>
                        <m:t>.</m:t>
                      </m:r>
                      <m:r>
                        <m:rPr>
                          <m:sty m:val="p"/>
                        </m:rPr>
                        <a:rPr lang="en-US" altLang="zh-CN" sz="2000">
                          <a:latin typeface="Cambria Math"/>
                        </a:rPr>
                        <m:t>t</m:t>
                      </m:r>
                      <m:r>
                        <a:rPr lang="en-US" altLang="zh-CN" sz="2000">
                          <a:latin typeface="Cambria Math"/>
                        </a:rPr>
                        <m:t>.</m:t>
                      </m:r>
                      <m:r>
                        <a:rPr lang="en-US" altLang="zh-CN" sz="2000" b="1" i="1">
                          <a:latin typeface="Cambria Math"/>
                        </a:rPr>
                        <m:t> </m:t>
                      </m:r>
                      <m:r>
                        <a:rPr lang="en-US" altLang="zh-CN" sz="2000" b="1" i="1">
                          <a:latin typeface="Cambria Math"/>
                        </a:rPr>
                        <m:t>𝑨𝒙</m:t>
                      </m:r>
                      <m:r>
                        <a:rPr lang="en-US" altLang="zh-CN" sz="2000" b="1">
                          <a:latin typeface="Cambria Math"/>
                        </a:rPr>
                        <m:t>=</m:t>
                      </m:r>
                      <m:r>
                        <a:rPr lang="en-US" altLang="zh-CN" sz="2000" b="1" i="1">
                          <a:latin typeface="Cambria Math"/>
                        </a:rPr>
                        <m:t>𝒃</m:t>
                      </m:r>
                    </m:oMath>
                  </a14:m>
                  <a:endParaRPr lang="en-US" altLang="zh-CN" sz="2000" b="0" i="1" smtClean="0">
                    <a:latin typeface="Cambria Math"/>
                  </a:endParaRPr>
                </a:p>
              </p:txBody>
            </p:sp>
          </mc:Choice>
          <mc:Fallback xmlns="">
            <p:sp>
              <p:nvSpPr>
                <p:cNvPr id="187" name="TextBox 18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70732" y="5247814"/>
                  <a:ext cx="2861045" cy="707886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t="-6897" b="-2586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95300" y="1219200"/>
            <a:ext cx="8343900" cy="3886200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1800" smtClean="0"/>
              <a:t>[1]</a:t>
            </a:r>
            <a:r>
              <a:rPr lang="en-US" altLang="zh-CN" sz="1800" b="0" i="0" u="none" strike="noStrike" baseline="0" smtClean="0">
                <a:latin typeface="NimbusRomNo9L-Regu"/>
              </a:rPr>
              <a:t> </a:t>
            </a:r>
            <a:r>
              <a:rPr lang="en-US" altLang="zh-CN" sz="1800" b="0" i="0" u="none" strike="noStrike" baseline="0" smtClean="0"/>
              <a:t>X. Mei and H. Ling. </a:t>
            </a:r>
            <a:r>
              <a:rPr lang="en-US" altLang="zh-CN" sz="1800" b="0" i="0" u="sng" strike="noStrike" baseline="0" smtClean="0"/>
              <a:t>Robust visual tracking using L1 minimization</a:t>
            </a:r>
            <a:r>
              <a:rPr lang="en-US" altLang="zh-CN" sz="1800" b="0" i="0" u="none" strike="noStrike" baseline="0" smtClean="0"/>
              <a:t>. In ICCV, 2009.</a:t>
            </a:r>
          </a:p>
          <a:p>
            <a:pPr marL="0" indent="0">
              <a:buNone/>
            </a:pPr>
            <a:r>
              <a:rPr lang="en-US" altLang="zh-CN" sz="1800" smtClean="0"/>
              <a:t>[2] Dong </a:t>
            </a:r>
            <a:r>
              <a:rPr lang="en-US" altLang="zh-CN" sz="1800"/>
              <a:t>Wang, Huchuan Lu, Minghsuan Yang, Online Object Tracking with Sparse </a:t>
            </a:r>
            <a:r>
              <a:rPr lang="en-US" altLang="zh-CN" sz="1800" smtClean="0"/>
              <a:t>Proto -types</a:t>
            </a:r>
            <a:r>
              <a:rPr lang="en-US" altLang="zh-CN" sz="1800"/>
              <a:t>, IEEE Transaction On Image </a:t>
            </a:r>
            <a:r>
              <a:rPr lang="en-US" altLang="zh-CN" sz="1800" smtClean="0"/>
              <a:t>Processing,</a:t>
            </a:r>
            <a:r>
              <a:rPr lang="en-US" altLang="zh-CN" sz="1800"/>
              <a:t> </a:t>
            </a:r>
            <a:r>
              <a:rPr lang="en-US" altLang="zh-CN" sz="1800" smtClean="0"/>
              <a:t>2013,Vol.22</a:t>
            </a:r>
            <a:r>
              <a:rPr lang="en-US" altLang="zh-CN" sz="1800"/>
              <a:t>, No.1, </a:t>
            </a:r>
            <a:r>
              <a:rPr lang="en-US" altLang="zh-CN" sz="1800" smtClean="0"/>
              <a:t>P314-325.</a:t>
            </a:r>
          </a:p>
          <a:p>
            <a:pPr marL="0" indent="0">
              <a:buNone/>
            </a:pPr>
            <a:r>
              <a:rPr lang="en-US" altLang="zh-CN" sz="1800"/>
              <a:t>[3] L. Zhang, M. Yang, and X. C. Feng. Sparse </a:t>
            </a:r>
            <a:r>
              <a:rPr lang="en-US" altLang="zh-CN" sz="1800" smtClean="0"/>
              <a:t>representation or </a:t>
            </a:r>
            <a:r>
              <a:rPr lang="en-US" altLang="zh-CN" sz="1800"/>
              <a:t>collaborative </a:t>
            </a:r>
            <a:r>
              <a:rPr lang="en-US" altLang="zh-CN" sz="1800" smtClean="0"/>
              <a:t> </a:t>
            </a:r>
            <a:r>
              <a:rPr lang="en-US" altLang="zh-CN" sz="1800"/>
              <a:t>represen</a:t>
            </a:r>
            <a:r>
              <a:rPr lang="en-US" altLang="zh-CN" sz="1800" smtClean="0"/>
              <a:t>- tation </a:t>
            </a:r>
            <a:r>
              <a:rPr lang="en-US" altLang="zh-CN" sz="1800"/>
              <a:t>which helps face </a:t>
            </a:r>
            <a:r>
              <a:rPr lang="en-US" altLang="zh-CN" sz="1800" smtClean="0"/>
              <a:t>recognition?In </a:t>
            </a:r>
            <a:r>
              <a:rPr lang="en-US" altLang="zh-CN" sz="1800"/>
              <a:t>ICCV, 2011.</a:t>
            </a:r>
          </a:p>
          <a:p>
            <a:pPr marL="0" indent="0">
              <a:buNone/>
            </a:pPr>
            <a:r>
              <a:rPr lang="en-US" altLang="zh-CN" sz="1800"/>
              <a:t>[4] Q. Shi, A. Eriksson, A. Hengel, C. Shen. Is face recognition </a:t>
            </a:r>
            <a:r>
              <a:rPr lang="en-US" altLang="zh-CN" sz="1800" smtClean="0"/>
              <a:t>really </a:t>
            </a:r>
            <a:r>
              <a:rPr lang="en-US" altLang="zh-CN" sz="1800"/>
              <a:t>a compressive </a:t>
            </a:r>
            <a:r>
              <a:rPr lang="en-US" altLang="zh-CN" sz="1800" smtClean="0"/>
              <a:t>sensing </a:t>
            </a:r>
            <a:r>
              <a:rPr lang="en-US" altLang="zh-CN" sz="1800"/>
              <a:t>problem? In CVPR 2011</a:t>
            </a:r>
            <a:r>
              <a:rPr lang="en-US" altLang="zh-CN" sz="1800" smtClean="0"/>
              <a:t>.</a:t>
            </a:r>
          </a:p>
          <a:p>
            <a:pPr marL="0" indent="0">
              <a:buNone/>
            </a:pPr>
            <a:r>
              <a:rPr lang="en-US" altLang="zh-CN" sz="1800"/>
              <a:t>[5] R. Rigamonti, M. Brown and V. Lepetit. Are Sparse </a:t>
            </a:r>
            <a:r>
              <a:rPr lang="en-US" altLang="zh-CN" sz="1800" smtClean="0"/>
              <a:t>Representations </a:t>
            </a:r>
            <a:r>
              <a:rPr lang="en-US" altLang="zh-CN" sz="1800"/>
              <a:t>Really Relevant for Image Classification? </a:t>
            </a:r>
            <a:r>
              <a:rPr lang="en-US" altLang="zh-CN" sz="1800" smtClean="0"/>
              <a:t>In </a:t>
            </a:r>
            <a:r>
              <a:rPr lang="en-US" altLang="zh-CN" sz="1800"/>
              <a:t>CVPR 2011</a:t>
            </a:r>
            <a:r>
              <a:rPr lang="en-US" altLang="zh-CN" sz="1800" smtClean="0"/>
              <a:t>.</a:t>
            </a:r>
            <a:endParaRPr lang="en-US" altLang="zh-CN" sz="1800"/>
          </a:p>
          <a:p>
            <a:pPr marL="0" indent="0">
              <a:buNone/>
            </a:pPr>
            <a:r>
              <a:rPr lang="en-US" altLang="zh-CN" sz="1800" smtClean="0"/>
              <a:t>[6] </a:t>
            </a:r>
            <a:r>
              <a:rPr lang="en-US" altLang="zh-CN" sz="1800"/>
              <a:t>D. Ross, J. Lim, R.-S. Lin, and M.-H. Yang. </a:t>
            </a:r>
            <a:r>
              <a:rPr lang="en-US" altLang="zh-CN" sz="1800" u="sng"/>
              <a:t>Incremental learning for robust visual tracking</a:t>
            </a:r>
            <a:r>
              <a:rPr lang="en-US" altLang="zh-CN" sz="1800"/>
              <a:t>. International Journal of Computer Vision, 77(1-3):125–141, 2008.</a:t>
            </a:r>
          </a:p>
          <a:p>
            <a:pPr marL="0" indent="0">
              <a:buNone/>
            </a:pPr>
            <a:endParaRPr lang="en-US" altLang="zh-CN" sz="1800" smtClean="0"/>
          </a:p>
        </p:txBody>
      </p:sp>
      <p:sp>
        <p:nvSpPr>
          <p:cNvPr id="22532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681694-FA83-4EB5-9FE6-150E03C5FD69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20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图片 7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标题 28"/>
          <p:cNvSpPr txBox="1">
            <a:spLocks noGrp="1"/>
          </p:cNvSpPr>
          <p:nvPr>
            <p:ph type="title"/>
          </p:nvPr>
        </p:nvSpPr>
        <p:spPr bwMode="auto">
          <a:xfrm>
            <a:off x="457200" y="522972"/>
            <a:ext cx="8229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zh-CN" altLang="en-US" sz="360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参考文献</a:t>
            </a:r>
          </a:p>
        </p:txBody>
      </p:sp>
    </p:spTree>
    <p:extLst>
      <p:ext uri="{BB962C8B-B14F-4D97-AF65-F5344CB8AC3E}">
        <p14:creationId xmlns:p14="http://schemas.microsoft.com/office/powerpoint/2010/main" val="94346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5681694-FA83-4EB5-9FE6-150E03C5FD69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21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图片 7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标题 28"/>
          <p:cNvSpPr txBox="1">
            <a:spLocks noGrp="1"/>
          </p:cNvSpPr>
          <p:nvPr>
            <p:ph type="title"/>
          </p:nvPr>
        </p:nvSpPr>
        <p:spPr bwMode="auto">
          <a:xfrm>
            <a:off x="3886200" y="522972"/>
            <a:ext cx="19716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00B05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zh-CN" altLang="en-US" sz="360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附录</a:t>
            </a:r>
            <a:endParaRPr lang="zh-CN" altLang="en-US" sz="360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Picture 28" descr="E:\MATLAB\R2009b\work\spa_repCode\Data\Occlusion1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71136"/>
            <a:ext cx="1769534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 rot="656926">
            <a:off x="1143001" y="1873818"/>
            <a:ext cx="457200" cy="533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2514600" y="1371136"/>
            <a:ext cx="28194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latin typeface="+mn-lt"/>
              </a:rPr>
              <a:t>p = [px</a:t>
            </a:r>
            <a:r>
              <a:rPr lang="en-US" altLang="zh-CN" sz="2000" smtClean="0">
                <a:latin typeface="+mn-lt"/>
              </a:rPr>
              <a:t>, py, sx, sy, theta]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；</a:t>
            </a:r>
            <a:endParaRPr lang="en-US" altLang="zh-CN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mtClean="0"/>
              <a:t>px,py</a:t>
            </a:r>
            <a:r>
              <a:rPr lang="en-US" altLang="zh-CN" smtClean="0">
                <a:latin typeface="微软雅黑" pitchFamily="34" charset="-122"/>
                <a:ea typeface="微软雅黑" pitchFamily="34" charset="-122"/>
              </a:rPr>
              <a:t>: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目标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框的中心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位置</a:t>
            </a:r>
            <a:endParaRPr lang="en-US" altLang="zh-CN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mtClean="0"/>
              <a:t>sx,sy </a:t>
            </a:r>
            <a:r>
              <a:rPr lang="en-US" altLang="zh-CN" smtClean="0">
                <a:latin typeface="微软雅黑" pitchFamily="34" charset="-122"/>
                <a:ea typeface="微软雅黑" pitchFamily="34" charset="-122"/>
              </a:rPr>
              <a:t>: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目标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框的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宽</a:t>
            </a:r>
            <a:r>
              <a:rPr lang="en-US" altLang="zh-CN" smtClean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高</a:t>
            </a:r>
            <a:endParaRPr lang="en-US" altLang="zh-CN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mtClean="0"/>
              <a:t>theta</a:t>
            </a:r>
            <a:r>
              <a:rPr lang="en-US" altLang="zh-CN" smtClean="0">
                <a:latin typeface="微软雅黑" pitchFamily="34" charset="-122"/>
                <a:ea typeface="微软雅黑" pitchFamily="34" charset="-122"/>
              </a:rPr>
              <a:t>: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目标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框的旋转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角度</a:t>
            </a:r>
            <a:endParaRPr lang="en-US" altLang="zh-CN"/>
          </a:p>
        </p:txBody>
      </p:sp>
      <p:cxnSp>
        <p:nvCxnSpPr>
          <p:cNvPr id="11" name="直接箭头连接符 10"/>
          <p:cNvCxnSpPr>
            <a:stCxn id="2" idx="3"/>
          </p:cNvCxnSpPr>
          <p:nvPr/>
        </p:nvCxnSpPr>
        <p:spPr>
          <a:xfrm flipV="1">
            <a:off x="1596040" y="1676400"/>
            <a:ext cx="918560" cy="5075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5257800" y="1986689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圆角矩形 13"/>
          <p:cNvSpPr/>
          <p:nvPr/>
        </p:nvSpPr>
        <p:spPr>
          <a:xfrm>
            <a:off x="2514600" y="1371136"/>
            <a:ext cx="2743200" cy="14734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5857875" y="1338933"/>
            <a:ext cx="2800350" cy="14800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5857875" y="1448705"/>
            <a:ext cx="2876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zh-CN"/>
              <a:t>param0 = </a:t>
            </a:r>
            <a:endParaRPr lang="en-US" altLang="zh-CN" smtClean="0"/>
          </a:p>
          <a:p>
            <a:r>
              <a:rPr lang="pl-PL" altLang="zh-CN" smtClean="0"/>
              <a:t>[p</a:t>
            </a:r>
            <a:r>
              <a:rPr lang="en-US" altLang="zh-CN" smtClean="0"/>
              <a:t>1,</a:t>
            </a:r>
            <a:r>
              <a:rPr lang="pl-PL" altLang="zh-CN" smtClean="0"/>
              <a:t>p</a:t>
            </a:r>
            <a:r>
              <a:rPr lang="en-US" altLang="zh-CN" smtClean="0"/>
              <a:t>2</a:t>
            </a:r>
            <a:r>
              <a:rPr lang="pl-PL" altLang="zh-CN" smtClean="0"/>
              <a:t>, p</a:t>
            </a:r>
            <a:r>
              <a:rPr lang="en-US" altLang="zh-CN" smtClean="0"/>
              <a:t>3/</a:t>
            </a:r>
            <a:r>
              <a:rPr lang="pl-PL" altLang="zh-CN" smtClean="0"/>
              <a:t>32</a:t>
            </a:r>
            <a:r>
              <a:rPr lang="en-US" altLang="zh-CN" smtClean="0"/>
              <a:t>,</a:t>
            </a:r>
            <a:r>
              <a:rPr lang="pl-PL" altLang="zh-CN" smtClean="0"/>
              <a:t>p5,p4/p3,0</a:t>
            </a:r>
            <a:r>
              <a:rPr lang="pl-PL" altLang="zh-CN"/>
              <a:t>];  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705725" y="223291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斜切角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4" name="直接箭头连接符 23"/>
          <p:cNvCxnSpPr/>
          <p:nvPr/>
        </p:nvCxnSpPr>
        <p:spPr>
          <a:xfrm>
            <a:off x="8315325" y="1990862"/>
            <a:ext cx="0" cy="2993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437020" y="3048000"/>
                <a:ext cx="3068180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动态模型（仿射变换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6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参数）</a:t>
                </a:r>
                <a:endParaRPr lang="en-US" altLang="zh-CN" smtClean="0"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/>
                <a:endParaRPr lang="en-US" altLang="zh-CN"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/>
                <a:r>
                  <a:rPr lang="zh-CN" altLang="en-US" smtClean="0">
                    <a:solidFill>
                      <a:schemeClr val="accent2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这</a:t>
                </a:r>
                <a:r>
                  <a:rPr lang="en-US" altLang="zh-CN" smtClean="0">
                    <a:solidFill>
                      <a:schemeClr val="accent2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6</a:t>
                </a:r>
                <a:r>
                  <a:rPr lang="zh-CN" altLang="en-US" smtClean="0">
                    <a:solidFill>
                      <a:schemeClr val="accent2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个参数为预先设定的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。</a:t>
                </a:r>
                <a:endParaRPr lang="en-US" altLang="zh-CN" smtClean="0">
                  <a:latin typeface="微软雅黑" pitchFamily="34" charset="-122"/>
                  <a:ea typeface="微软雅黑" pitchFamily="34" charset="-122"/>
                </a:endParaRPr>
              </a:p>
              <a:p>
                <a:pPr eaLnBrk="1" hangingPunct="1"/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  <m:t>𝑥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  <m:t>𝑡</m:t>
                        </m:r>
                      </m:sub>
                    </m:sSub>
                    <m:r>
                      <a:rPr lang="en-US" altLang="zh-CN" i="1">
                        <a:latin typeface="Cambria Math"/>
                        <a:ea typeface="微软雅黑" pitchFamily="34" charset="-122"/>
                      </a:rPr>
                      <m:t>,</m:t>
                    </m:r>
                    <m:sSub>
                      <m:sSubPr>
                        <m:ctrlP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  <m:t>𝑦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为平移变换参数，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zh-CN" altLang="en-US">
                    <a:latin typeface="微软雅黑" pitchFamily="34" charset="-122"/>
                    <a:ea typeface="微软雅黑" pitchFamily="34" charset="-122"/>
                  </a:rPr>
                  <a:t>为旋转角，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  <m:t>𝑠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zh-CN" altLang="en-US">
                    <a:latin typeface="微软雅黑" pitchFamily="34" charset="-122"/>
                    <a:ea typeface="微软雅黑" pitchFamily="34" charset="-122"/>
                  </a:rPr>
                  <a:t>为尺度，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Cambria Math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zh-CN" altLang="en-US">
                    <a:latin typeface="微软雅黑" pitchFamily="34" charset="-122"/>
                    <a:ea typeface="微软雅黑" pitchFamily="34" charset="-122"/>
                  </a:rPr>
                  <a:t>为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长宽比，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a:rPr lang="zh-CN" altLang="en-US" i="1">
                            <a:latin typeface="Cambria Math"/>
                            <a:ea typeface="微软雅黑" pitchFamily="34" charset="-122"/>
                          </a:rPr>
                          <m:t>𝜙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  <a:ea typeface="微软雅黑" pitchFamily="34" charset="-122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为斜切角。</a:t>
                </a:r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020" y="3048000"/>
                <a:ext cx="3068180" cy="1754326"/>
              </a:xfrm>
              <a:prstGeom prst="rect">
                <a:avLst/>
              </a:prstGeom>
              <a:blipFill rotWithShape="1">
                <a:blip r:embed="rId4"/>
                <a:stretch>
                  <a:fillRect l="-1789" t="-1736" r="-1590" b="-45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07" y="3340775"/>
            <a:ext cx="2705100" cy="299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圆角矩形 25"/>
          <p:cNvSpPr/>
          <p:nvPr/>
        </p:nvSpPr>
        <p:spPr>
          <a:xfrm>
            <a:off x="3505200" y="2969061"/>
            <a:ext cx="5334000" cy="236493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3686895" y="3048834"/>
                <a:ext cx="4970609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mtClean="0">
                    <a:solidFill>
                      <a:schemeClr val="accent2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如何加入仿射变换进行采样</a:t>
                </a:r>
                <a:r>
                  <a:rPr lang="zh-CN" altLang="en-US" smtClean="0"/>
                  <a:t>？</a:t>
                </a:r>
                <a:endParaRPr lang="en-US" altLang="zh-CN" smtClean="0"/>
              </a:p>
              <a:p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假设粒子数为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400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。先产生一个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400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行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6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列的随机矩阵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RM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，每个元素都满足</a:t>
                </a:r>
                <a:r>
                  <a:rPr lang="zh-CN" altLang="en-US" smtClean="0">
                    <a:solidFill>
                      <a:schemeClr val="accent2">
                        <a:lumMod val="7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标准正太分布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。</a:t>
                </a:r>
                <a:endParaRPr lang="en-US" altLang="zh-CN" smtClean="0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将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RM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中的每一行与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i="0">
                            <a:latin typeface="Cambria Math"/>
                            <a:ea typeface="微软雅黑" pitchFamily="34" charset="-122"/>
                          </a:rPr>
                          <m:t>x</m:t>
                        </m:r>
                      </m:e>
                      <m:sub>
                        <m:r>
                          <a:rPr lang="en-US" altLang="zh-CN" b="0" i="1" smtClean="0">
                            <a:latin typeface="Cambria Math"/>
                            <a:ea typeface="微软雅黑" pitchFamily="34" charset="-122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的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6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个参数对应相乘，并加上初始状态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param0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，形成一个候选粒子状态。</a:t>
                </a:r>
                <a:endParaRPr lang="en-US" altLang="zh-CN" smtClean="0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总共形成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400</a:t>
                </a:r>
                <a:r>
                  <a:rPr lang="zh-CN" altLang="en-US" smtClean="0">
                    <a:latin typeface="微软雅黑" pitchFamily="34" charset="-122"/>
                    <a:ea typeface="微软雅黑" pitchFamily="34" charset="-122"/>
                  </a:rPr>
                  <a:t>个不同的粒子。</a:t>
                </a:r>
                <a:endParaRPr lang="en-US" altLang="zh-CN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        param</a:t>
                </a:r>
                <a:r>
                  <a:rPr lang="en-US" altLang="zh-CN" baseline="-25000" smtClean="0">
                    <a:latin typeface="微软雅黑" pitchFamily="34" charset="-122"/>
                    <a:ea typeface="微软雅黑" pitchFamily="34" charset="-122"/>
                  </a:rPr>
                  <a:t>i</a:t>
                </a:r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=param0+</a:t>
                </a:r>
                <a:r>
                  <a:rPr lang="en-US" altLang="zh-CN">
                    <a:ea typeface="微软雅黑" pitchFamily="34" charset="-12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>
                            <a:latin typeface="Cambria Math"/>
                            <a:ea typeface="微软雅黑" pitchFamily="34" charset="-122"/>
                          </a:rPr>
                          <m:t>x</m:t>
                        </m:r>
                      </m:e>
                      <m:sub>
                        <m:r>
                          <a:rPr lang="en-US" altLang="zh-CN" i="1">
                            <a:latin typeface="Cambria Math"/>
                            <a:ea typeface="微软雅黑" pitchFamily="34" charset="-122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altLang="zh-CN" smtClean="0">
                    <a:latin typeface="微软雅黑" pitchFamily="34" charset="-122"/>
                    <a:ea typeface="微软雅黑" pitchFamily="34" charset="-122"/>
                  </a:rPr>
                  <a:t>.*RM(i,:).</a:t>
                </a:r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6895" y="3048834"/>
                <a:ext cx="4970609" cy="2031325"/>
              </a:xfrm>
              <a:prstGeom prst="rect">
                <a:avLst/>
              </a:prstGeom>
              <a:blipFill rotWithShape="1">
                <a:blip r:embed="rId6"/>
                <a:stretch>
                  <a:fillRect l="-1104" t="-2102" r="-4172" b="-390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349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E76837A-7581-44A7-B1F4-B52EF357C126}" type="slidenum">
              <a:rPr lang="en-US" altLang="zh-CN" b="1" smtClean="0">
                <a:latin typeface="微软雅黑" pitchFamily="34" charset="-122"/>
                <a:ea typeface="微软雅黑" pitchFamily="34" charset="-122"/>
              </a:rPr>
              <a:pPr eaLnBrk="1" hangingPunct="1"/>
              <a:t>3</a:t>
            </a:fld>
            <a:endParaRPr lang="en-US" altLang="zh-CN" b="1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00438" y="304800"/>
            <a:ext cx="2060575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相关工作</a:t>
            </a:r>
            <a:endParaRPr lang="zh-CN" altLang="en-US" sz="3600" b="1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53650" y="1104750"/>
            <a:ext cx="8229600" cy="4736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zh-CN" altLang="en-US" sz="2800" smtClean="0">
                <a:latin typeface="微软雅黑" pitchFamily="34" charset="-122"/>
                <a:ea typeface="微软雅黑" pitchFamily="34" charset="-122"/>
              </a:rPr>
              <a:t>一、基于</a:t>
            </a:r>
            <a:r>
              <a:rPr lang="en-US" altLang="zh-CN" sz="2800" smtClean="0">
                <a:latin typeface="Brush Script MT" pitchFamily="66" charset="0"/>
                <a:ea typeface="微软雅黑" pitchFamily="34" charset="-122"/>
              </a:rPr>
              <a:t>l</a:t>
            </a:r>
            <a:r>
              <a:rPr lang="en-US" altLang="zh-CN" sz="2800" baseline="-2500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280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范数最小化的目标跟踪</a:t>
            </a:r>
            <a:r>
              <a:rPr lang="en-US" altLang="zh-CN" sz="2800" baseline="3000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[1]</a:t>
            </a:r>
            <a:r>
              <a:rPr lang="zh-CN" altLang="en-US" sz="280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（</a:t>
            </a:r>
            <a:r>
              <a:rPr lang="en-US" altLang="zh-CN" sz="2800" smtClean="0">
                <a:latin typeface="Brush Script MT" pitchFamily="66" charset="0"/>
                <a:ea typeface="微软雅黑" pitchFamily="34" charset="-122"/>
              </a:rPr>
              <a:t>l</a:t>
            </a:r>
            <a:r>
              <a:rPr lang="en-US" altLang="zh-CN" sz="2800" baseline="-2500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0</a:t>
            </a:r>
            <a:r>
              <a:rPr lang="en-US" altLang="zh-CN" sz="280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tracker</a:t>
            </a:r>
            <a:r>
              <a:rPr lang="zh-CN" altLang="en-US" sz="280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）</a:t>
            </a:r>
            <a:endParaRPr lang="en-US" altLang="zh-CN" sz="2800" smtClean="0">
              <a:latin typeface="微软雅黑" pitchFamily="34" charset="-122"/>
              <a:ea typeface="微软雅黑" pitchFamily="34" charset="-122"/>
              <a:cs typeface="Times New Roman" pitchFamily="18" charset="0"/>
            </a:endParaRPr>
          </a:p>
          <a:p>
            <a:pPr marL="0" indent="0" eaLnBrk="1" hangingPunct="1">
              <a:buNone/>
              <a:defRPr/>
            </a:pPr>
            <a:endParaRPr lang="en-US" altLang="zh-CN" sz="2400" smtClean="0"/>
          </a:p>
        </p:txBody>
      </p:sp>
      <p:pic>
        <p:nvPicPr>
          <p:cNvPr id="4101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7022120" y="202820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目标表示系数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91001" y="1746056"/>
            <a:ext cx="7266659" cy="2104080"/>
            <a:chOff x="925913" y="1897176"/>
            <a:chExt cx="7266659" cy="2104080"/>
          </a:xfrm>
        </p:grpSpPr>
        <p:pic>
          <p:nvPicPr>
            <p:cNvPr id="1945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599" y="2105025"/>
              <a:ext cx="576263" cy="628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45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5753" y="2112216"/>
              <a:ext cx="2078242" cy="628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460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7200" y="2112216"/>
              <a:ext cx="2149475" cy="623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/>
                <p:cNvSpPr txBox="1"/>
                <p:nvPr/>
              </p:nvSpPr>
              <p:spPr>
                <a:xfrm>
                  <a:off x="1447800" y="2164931"/>
                  <a:ext cx="551753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2800" b="1" i="0">
                            <a:latin typeface="Cambria Math"/>
                          </a:rPr>
                          <m:t>=</m:t>
                        </m:r>
                      </m:oMath>
                    </m:oMathPara>
                  </a14:m>
                  <a:endParaRPr lang="zh-CN" altLang="en-US" sz="2800" b="1"/>
                </a:p>
              </p:txBody>
            </p:sp>
          </mc:Choice>
          <mc:Fallback xmlns="">
            <p:sp>
              <p:nvSpPr>
                <p:cNvPr id="2" name="TextBox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47800" y="2164931"/>
                  <a:ext cx="551753" cy="523220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左大括号 5"/>
            <p:cNvSpPr/>
            <p:nvPr/>
          </p:nvSpPr>
          <p:spPr>
            <a:xfrm rot="16200000">
              <a:off x="3024293" y="1834398"/>
              <a:ext cx="181164" cy="2078242"/>
            </a:xfrm>
            <a:prstGeom prst="leftBrace">
              <a:avLst>
                <a:gd name="adj1" fmla="val 33733"/>
                <a:gd name="adj2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83560" y="2961579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latin typeface="微软雅黑" pitchFamily="34" charset="-122"/>
                  <a:ea typeface="微软雅黑" pitchFamily="34" charset="-122"/>
                </a:rPr>
                <a:t>目标模板集</a:t>
              </a: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左大括号 15"/>
            <p:cNvSpPr/>
            <p:nvPr/>
          </p:nvSpPr>
          <p:spPr>
            <a:xfrm rot="16200000">
              <a:off x="5235201" y="1789440"/>
              <a:ext cx="213474" cy="2149474"/>
            </a:xfrm>
            <a:prstGeom prst="leftBrace">
              <a:avLst>
                <a:gd name="adj1" fmla="val 30971"/>
                <a:gd name="adj2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787939" y="2923985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latin typeface="微软雅黑" pitchFamily="34" charset="-122"/>
                  <a:ea typeface="微软雅黑" pitchFamily="34" charset="-122"/>
                </a:rPr>
                <a:t>琐碎模板</a:t>
              </a: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左中括号 7"/>
            <p:cNvSpPr/>
            <p:nvPr/>
          </p:nvSpPr>
          <p:spPr>
            <a:xfrm>
              <a:off x="1941576" y="2036020"/>
              <a:ext cx="73152" cy="1164380"/>
            </a:xfrm>
            <a:prstGeom prst="leftBracket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右中括号 8"/>
            <p:cNvSpPr/>
            <p:nvPr/>
          </p:nvSpPr>
          <p:spPr>
            <a:xfrm>
              <a:off x="6521514" y="2036020"/>
              <a:ext cx="104838" cy="1164380"/>
            </a:xfrm>
            <a:prstGeom prst="rightBracket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25913" y="2759729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latin typeface="微软雅黑" pitchFamily="34" charset="-122"/>
                  <a:ea typeface="微软雅黑" pitchFamily="34" charset="-122"/>
                </a:rPr>
                <a:t>目标</a:t>
              </a: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9462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65850" y="1897180"/>
              <a:ext cx="123081" cy="5762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左大括号 23"/>
            <p:cNvSpPr/>
            <p:nvPr/>
          </p:nvSpPr>
          <p:spPr>
            <a:xfrm rot="10800000">
              <a:off x="6920797" y="1897176"/>
              <a:ext cx="126271" cy="576243"/>
            </a:xfrm>
            <a:prstGeom prst="leftBrace">
              <a:avLst>
                <a:gd name="adj1" fmla="val 36067"/>
                <a:gd name="adj2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9464" name="Picture 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8762" y="2473422"/>
              <a:ext cx="140169" cy="15278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左大括号 25"/>
            <p:cNvSpPr/>
            <p:nvPr/>
          </p:nvSpPr>
          <p:spPr>
            <a:xfrm rot="10800000">
              <a:off x="6912619" y="2507498"/>
              <a:ext cx="180903" cy="1459679"/>
            </a:xfrm>
            <a:prstGeom prst="leftBrace">
              <a:avLst>
                <a:gd name="adj1" fmla="val 51915"/>
                <a:gd name="adj2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084576" y="305267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latin typeface="微软雅黑" pitchFamily="34" charset="-122"/>
                  <a:ea typeface="微软雅黑" pitchFamily="34" charset="-122"/>
                </a:rPr>
                <a:t>琐碎系数</a:t>
              </a: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925913" y="3422005"/>
                <a:ext cx="6705601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smtClean="0">
                    <a:ea typeface="微软雅黑" pitchFamily="34" charset="-122"/>
                  </a:rPr>
                  <a:t>目标表</a:t>
                </a:r>
                <a:r>
                  <a:rPr lang="zh-CN" altLang="en-US" sz="2000">
                    <a:ea typeface="微软雅黑" pitchFamily="34" charset="-122"/>
                  </a:rPr>
                  <a:t>示</a:t>
                </a:r>
                <a:r>
                  <a:rPr lang="zh-CN" altLang="en-US" sz="2000" smtClean="0">
                    <a:ea typeface="微软雅黑" pitchFamily="34" charset="-122"/>
                  </a:rPr>
                  <a:t>：         </a:t>
                </a:r>
                <a:endParaRPr lang="en-US" altLang="zh-CN" sz="2000" smtClean="0">
                  <a:ea typeface="微软雅黑" pitchFamily="34" charset="-122"/>
                </a:endParaRPr>
              </a:p>
              <a:p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求解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latin typeface="Cambria Math"/>
                        <a:ea typeface="Cambria Math"/>
                      </a:rPr>
                      <m:t>𝒄</m:t>
                    </m:r>
                    <m:r>
                      <a:rPr lang="en-US" altLang="zh-CN" sz="2000" b="1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：</a:t>
                </a:r>
                <a:endParaRPr lang="en-US" altLang="zh-CN" sz="2000" smtClean="0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缺点：</a:t>
                </a:r>
                <a:endParaRPr lang="en-US" altLang="zh-CN" sz="2000" smtClean="0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en-US" altLang="zh-CN" sz="2000" smtClean="0">
                    <a:latin typeface="微软雅黑" pitchFamily="34" charset="-122"/>
                    <a:ea typeface="微软雅黑" pitchFamily="34" charset="-122"/>
                  </a:rPr>
                  <a:t>1.</a:t>
                </a:r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目标模板集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latin typeface="Cambria Math"/>
                        <a:ea typeface="微软雅黑" pitchFamily="34" charset="-122"/>
                      </a:rPr>
                      <m:t>𝑨</m:t>
                    </m:r>
                  </m:oMath>
                </a14:m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对目标的描述能力有限</a:t>
                </a:r>
                <a:endParaRPr lang="en-US" altLang="zh-CN" sz="2000" smtClean="0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en-US" altLang="zh-CN" sz="2000" smtClean="0">
                    <a:latin typeface="微软雅黑" pitchFamily="34" charset="-122"/>
                    <a:ea typeface="微软雅黑" pitchFamily="34" charset="-122"/>
                  </a:rPr>
                  <a:t>2.</a:t>
                </a:r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算法太耗时，只能应对一些分辨率低的小目标。</a:t>
                </a:r>
                <a:endParaRPr lang="zh-CN" altLang="en-US" sz="2000">
                  <a:latin typeface="微软雅黑" pitchFamily="34" charset="-122"/>
                  <a:ea typeface="微软雅黑" pitchFamily="34" charset="-122"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5913" y="3422005"/>
                <a:ext cx="6705601" cy="1631216"/>
              </a:xfrm>
              <a:prstGeom prst="rect">
                <a:avLst/>
              </a:prstGeom>
              <a:blipFill rotWithShape="1">
                <a:blip r:embed="rId9"/>
                <a:stretch>
                  <a:fillRect l="-1000" t="-1866" b="-55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667000" y="3293317"/>
                <a:ext cx="3424848" cy="5568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𝒚</m:t>
                      </m:r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=</m:t>
                      </m:r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𝑨𝒛</m:t>
                      </m:r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+</m:t>
                      </m:r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𝒆</m:t>
                      </m:r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sz="2000" b="1" i="1">
                              <a:latin typeface="Cambria Math"/>
                              <a:ea typeface="微软雅黑" pitchFamily="34" charset="-122"/>
                            </a:rPr>
                          </m:ctrlPr>
                        </m:dPr>
                        <m:e>
                          <m:r>
                            <a:rPr lang="en-US" altLang="zh-CN" sz="2000" b="1" i="1">
                              <a:latin typeface="Cambria Math"/>
                              <a:ea typeface="微软雅黑" pitchFamily="34" charset="-122"/>
                            </a:rPr>
                            <m:t>𝑨</m:t>
                          </m:r>
                          <m:r>
                            <a:rPr lang="en-US" altLang="zh-CN" sz="2000" b="1" i="1">
                              <a:latin typeface="Cambria Math"/>
                              <a:ea typeface="微软雅黑" pitchFamily="34" charset="-122"/>
                            </a:rPr>
                            <m:t>  </m:t>
                          </m:r>
                          <m:r>
                            <a:rPr lang="en-US" altLang="zh-CN" sz="2000" b="1" i="1">
                              <a:latin typeface="Cambria Math"/>
                              <a:ea typeface="微软雅黑" pitchFamily="34" charset="-122"/>
                            </a:rPr>
                            <m:t>𝑰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altLang="zh-CN" sz="2000" b="1" i="1">
                              <a:latin typeface="Cambria Math"/>
                              <a:ea typeface="微软雅黑" pitchFamily="34" charset="-122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sz="2000" b="1" i="1">
                                  <a:latin typeface="Cambria Math"/>
                                  <a:ea typeface="微软雅黑" pitchFamily="34" charset="-122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altLang="zh-CN" sz="2000" b="1" i="1">
                                    <a:latin typeface="Cambria Math"/>
                                    <a:ea typeface="微软雅黑" pitchFamily="34" charset="-122"/>
                                  </a:rPr>
                                  <m:t>𝒛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sz="2000" b="1" i="1">
                                    <a:latin typeface="Cambria Math"/>
                                    <a:ea typeface="微软雅黑" pitchFamily="34" charset="-122"/>
                                  </a:rPr>
                                  <m:t>𝒆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=</m:t>
                      </m:r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𝑩𝒄</m:t>
                      </m:r>
                    </m:oMath>
                  </m:oMathPara>
                </a14:m>
                <a:endParaRPr lang="zh-CN" altLang="en-US" sz="200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3293317"/>
                <a:ext cx="3424848" cy="556819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746669" y="3632919"/>
                <a:ext cx="3265509" cy="6685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</m:ctrlPr>
                        </m:sSubPr>
                        <m:e>
                          <m:r>
                            <a:rPr lang="en-US" altLang="zh-CN" sz="2000" b="1">
                              <a:latin typeface="Cambria Math"/>
                              <a:ea typeface="微软雅黑" pitchFamily="34" charset="-122"/>
                            </a:rPr>
                            <m:t>𝐦𝐢𝐧</m:t>
                          </m:r>
                          <m:r>
                            <m:rPr>
                              <m:nor/>
                            </m:rPr>
                            <a:rPr lang="zh-CN" altLang="en-US" sz="2000">
                              <a:latin typeface="微软雅黑" pitchFamily="34" charset="-122"/>
                              <a:ea typeface="微软雅黑" pitchFamily="34" charset="-122"/>
                            </a:rPr>
                            <m:t> </m:t>
                          </m:r>
                        </m:e>
                        <m:sub>
                          <m:r>
                            <a:rPr lang="en-US" altLang="zh-CN" sz="2000" b="1" i="1">
                              <a:latin typeface="Cambria Math"/>
                              <a:ea typeface="微软雅黑" pitchFamily="34" charset="-122"/>
                            </a:rPr>
                            <m:t>𝒄</m:t>
                          </m:r>
                        </m:sub>
                      </m:sSub>
                      <m:f>
                        <m:fPr>
                          <m:ctrlP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</m:ctrlPr>
                        </m:fPr>
                        <m:num>
                          <m: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</m:ctrlPr>
                        </m:sSubSupPr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en-US" altLang="zh-CN" sz="2000" i="1">
                                  <a:latin typeface="Cambria Math"/>
                                  <a:ea typeface="微软雅黑" pitchFamily="34" charset="-122"/>
                                </a:rPr>
                              </m:ctrlPr>
                            </m:dPr>
                            <m:e>
                              <m:r>
                                <a:rPr lang="en-US" altLang="zh-CN" sz="2000" b="1" i="1">
                                  <a:latin typeface="Cambria Math"/>
                                  <a:ea typeface="微软雅黑" pitchFamily="34" charset="-122"/>
                                </a:rPr>
                                <m:t>𝒚</m:t>
                              </m:r>
                              <m:r>
                                <a:rPr lang="en-US" altLang="zh-CN" sz="2000" i="1">
                                  <a:latin typeface="Cambria Math"/>
                                  <a:ea typeface="微软雅黑" pitchFamily="34" charset="-122"/>
                                </a:rPr>
                                <m:t>−</m:t>
                              </m:r>
                              <m:r>
                                <a:rPr lang="en-US" altLang="zh-CN" sz="2000" b="1" i="1">
                                  <a:latin typeface="Cambria Math"/>
                                  <a:ea typeface="微软雅黑" pitchFamily="34" charset="-122"/>
                                </a:rPr>
                                <m:t>𝑩𝒄</m:t>
                              </m:r>
                            </m:e>
                          </m:d>
                        </m:e>
                        <m:sub>
                          <m: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  <m:t>2</m:t>
                          </m:r>
                        </m:sup>
                      </m:sSubSup>
                      <m:r>
                        <a:rPr lang="en-US" altLang="zh-CN" sz="2000" i="1">
                          <a:latin typeface="Cambria Math"/>
                          <a:ea typeface="微软雅黑" pitchFamily="34" charset="-122"/>
                        </a:rPr>
                        <m:t>+</m:t>
                      </m:r>
                      <m:r>
                        <a:rPr lang="en-US" altLang="zh-CN" sz="2000" i="1">
                          <a:latin typeface="Cambria Math"/>
                          <a:ea typeface="Cambria Math"/>
                        </a:rPr>
                        <m:t>𝜆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en-US" altLang="zh-CN" sz="2000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sz="2000" b="1" i="1">
                                  <a:latin typeface="Cambria Math"/>
                                  <a:ea typeface="Cambria Math"/>
                                </a:rPr>
                                <m:t>𝒄</m:t>
                              </m:r>
                            </m:e>
                          </m:d>
                        </m:e>
                        <m:sub>
                          <m:r>
                            <a:rPr lang="en-US" altLang="zh-CN" sz="2000" i="1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zh-CN" altLang="en-US" sz="200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6669" y="3632919"/>
                <a:ext cx="3265509" cy="668516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333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E76837A-7581-44A7-B1F4-B52EF357C126}" type="slidenum">
              <a:rPr lang="en-US" altLang="zh-CN" b="1" smtClean="0">
                <a:latin typeface="微软雅黑" pitchFamily="34" charset="-122"/>
                <a:ea typeface="微软雅黑" pitchFamily="34" charset="-122"/>
              </a:rPr>
              <a:pPr eaLnBrk="1" hangingPunct="1"/>
              <a:t>4</a:t>
            </a:fld>
            <a:endParaRPr lang="en-US" altLang="zh-CN" b="1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00438" y="304800"/>
            <a:ext cx="206057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相关工作</a:t>
            </a:r>
            <a:endParaRPr lang="zh-CN" altLang="en-US" sz="3600" b="1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371474" y="1157572"/>
            <a:ext cx="8442867" cy="4709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zh-CN" altLang="en-US" sz="2800" smtClean="0">
                <a:latin typeface="微软雅黑" pitchFamily="34" charset="-122"/>
                <a:ea typeface="微软雅黑" pitchFamily="34" charset="-122"/>
              </a:rPr>
              <a:t>二、基于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稀疏原型</a:t>
            </a:r>
            <a:r>
              <a:rPr lang="zh-CN" altLang="en-US" sz="280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的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目标</a:t>
            </a:r>
            <a:r>
              <a:rPr lang="zh-CN" altLang="en-US" sz="280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跟踪</a:t>
            </a:r>
            <a:r>
              <a:rPr lang="en-US" altLang="zh-CN" sz="2800" baseline="3000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[2]</a:t>
            </a:r>
            <a:r>
              <a:rPr lang="zh-CN" altLang="en-US" sz="280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（</a:t>
            </a:r>
            <a:r>
              <a:rPr lang="en-US" altLang="zh-CN" sz="280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OOTSP</a:t>
            </a:r>
            <a:r>
              <a:rPr lang="zh-CN" altLang="en-US" sz="280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）</a:t>
            </a:r>
            <a:endParaRPr lang="en-US" altLang="zh-CN" sz="280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101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699" y="1981200"/>
            <a:ext cx="576263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629" y="1981201"/>
            <a:ext cx="2222727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551876" y="2033915"/>
                <a:ext cx="55175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1" i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zh-CN" altLang="en-US" sz="2800" b="1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1876" y="2033915"/>
                <a:ext cx="551753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275" y="1981200"/>
            <a:ext cx="2149475" cy="62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077" y="1685925"/>
            <a:ext cx="159195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左中括号 10"/>
          <p:cNvSpPr/>
          <p:nvPr/>
        </p:nvSpPr>
        <p:spPr>
          <a:xfrm>
            <a:off x="2013204" y="1902670"/>
            <a:ext cx="73152" cy="1164380"/>
          </a:xfrm>
          <a:prstGeom prst="lef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左大括号 11"/>
          <p:cNvSpPr/>
          <p:nvPr/>
        </p:nvSpPr>
        <p:spPr>
          <a:xfrm rot="16200000">
            <a:off x="3116006" y="1712009"/>
            <a:ext cx="207500" cy="2078242"/>
          </a:xfrm>
          <a:prstGeom prst="leftBrace">
            <a:avLst>
              <a:gd name="adj1" fmla="val 37372"/>
              <a:gd name="adj2" fmla="val 49542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2483560" y="2831734"/>
            <a:ext cx="1334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mtClean="0">
                <a:latin typeface="微软雅黑" pitchFamily="34" charset="-122"/>
                <a:ea typeface="微软雅黑" pitchFamily="34" charset="-122"/>
              </a:rPr>
              <a:t>PCA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子空间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58631" y="265514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目标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68223" y="287840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琐碎模板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右中括号 18"/>
          <p:cNvSpPr/>
          <p:nvPr/>
        </p:nvSpPr>
        <p:spPr>
          <a:xfrm>
            <a:off x="6648893" y="1923077"/>
            <a:ext cx="104838" cy="1164380"/>
          </a:xfrm>
          <a:prstGeom prst="righ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左大括号 19"/>
          <p:cNvSpPr/>
          <p:nvPr/>
        </p:nvSpPr>
        <p:spPr>
          <a:xfrm rot="10800000">
            <a:off x="7069830" y="1728368"/>
            <a:ext cx="174851" cy="671929"/>
          </a:xfrm>
          <a:prstGeom prst="leftBrace">
            <a:avLst>
              <a:gd name="adj1" fmla="val 55877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7244682" y="184924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目标表示系数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左大括号 21"/>
          <p:cNvSpPr/>
          <p:nvPr/>
        </p:nvSpPr>
        <p:spPr>
          <a:xfrm rot="10800000">
            <a:off x="7069831" y="2406419"/>
            <a:ext cx="202163" cy="1362076"/>
          </a:xfrm>
          <a:prstGeom prst="leftBrace">
            <a:avLst>
              <a:gd name="adj1" fmla="val 87572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左大括号 23"/>
          <p:cNvSpPr/>
          <p:nvPr/>
        </p:nvSpPr>
        <p:spPr>
          <a:xfrm rot="16200000">
            <a:off x="5438831" y="1720224"/>
            <a:ext cx="223931" cy="2078242"/>
          </a:xfrm>
          <a:prstGeom prst="leftBrace">
            <a:avLst>
              <a:gd name="adj1" fmla="val 37372"/>
              <a:gd name="adj2" fmla="val 49542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7216107" y="291221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琐碎系数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914399" y="3512485"/>
                <a:ext cx="7620001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smtClean="0">
                    <a:ea typeface="微软雅黑" pitchFamily="34" charset="-122"/>
                  </a:rPr>
                  <a:t>目标表示：</a:t>
                </a:r>
                <a:endParaRPr lang="en-US" altLang="zh-CN" sz="2000" b="1" smtClean="0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求解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latin typeface="Cambria Math"/>
                        <a:ea typeface="Cambria Math"/>
                      </a:rPr>
                      <m:t>𝒛</m:t>
                    </m:r>
                  </m:oMath>
                </a14:m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latin typeface="Cambria Math"/>
                        <a:ea typeface="微软雅黑" pitchFamily="34" charset="-122"/>
                      </a:rPr>
                      <m:t>𝒆</m:t>
                    </m:r>
                  </m:oMath>
                </a14:m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：</a:t>
                </a:r>
                <a:endParaRPr lang="en-US" altLang="zh-CN" sz="200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altLang="zh-CN" sz="2000" smtClean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rPr>
                  <a:t>——</a:t>
                </a:r>
                <a:r>
                  <a:rPr lang="zh-CN" altLang="en-US" sz="2000" smtClean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rPr>
                  <a:t>子空间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latin typeface="Cambria Math"/>
                        <a:ea typeface="微软雅黑" pitchFamily="34" charset="-122"/>
                      </a:rPr>
                      <m:t>𝑼</m:t>
                    </m:r>
                  </m:oMath>
                </a14:m>
                <a:r>
                  <a:rPr lang="zh-CN" altLang="en-US" sz="2000" smtClean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rPr>
                  <a:t>对目标的描述能力要强于目标模板集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latin typeface="Cambria Math"/>
                        <a:ea typeface="微软雅黑" pitchFamily="34" charset="-122"/>
                      </a:rPr>
                      <m:t>𝑨</m:t>
                    </m:r>
                  </m:oMath>
                </a14:m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对目标的描述能力，该算法的鲁棒性较好，跟踪精度较高，但其算法实效性不高，只有</a:t>
                </a:r>
                <a:r>
                  <a:rPr lang="en-US" altLang="zh-CN" sz="2000" smtClean="0">
                    <a:latin typeface="微软雅黑" pitchFamily="34" charset="-122"/>
                    <a:ea typeface="微软雅黑" pitchFamily="34" charset="-122"/>
                  </a:rPr>
                  <a:t>2</a:t>
                </a:r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帧每秒。</a:t>
                </a:r>
                <a:endParaRPr lang="en-US" altLang="zh-CN" sz="2000" smtClean="0">
                  <a:latin typeface="微软雅黑" pitchFamily="34" charset="-122"/>
                  <a:ea typeface="微软雅黑" pitchFamily="34" charset="-122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399" y="3512485"/>
                <a:ext cx="7620001" cy="1785104"/>
              </a:xfrm>
              <a:prstGeom prst="rect">
                <a:avLst/>
              </a:prstGeom>
              <a:blipFill rotWithShape="1">
                <a:blip r:embed="rId8"/>
                <a:stretch>
                  <a:fillRect l="-800" t="-1706" r="-3200" b="-511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160094" y="3318453"/>
                <a:ext cx="2806281" cy="5568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𝒚</m:t>
                      </m:r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=</m:t>
                      </m:r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𝑼𝒛</m:t>
                      </m:r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+</m:t>
                      </m:r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𝒆</m:t>
                      </m:r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sz="2000" b="1" i="1">
                              <a:latin typeface="Cambria Math"/>
                              <a:ea typeface="微软雅黑" pitchFamily="34" charset="-122"/>
                            </a:rPr>
                          </m:ctrlPr>
                        </m:dPr>
                        <m:e>
                          <m:r>
                            <a:rPr lang="en-US" altLang="zh-CN" sz="2000" b="1" i="1">
                              <a:latin typeface="Cambria Math"/>
                              <a:ea typeface="微软雅黑" pitchFamily="34" charset="-122"/>
                            </a:rPr>
                            <m:t>𝑼</m:t>
                          </m:r>
                          <m:r>
                            <a:rPr lang="en-US" altLang="zh-CN" sz="2000" b="1" i="1">
                              <a:latin typeface="Cambria Math"/>
                              <a:ea typeface="微软雅黑" pitchFamily="34" charset="-122"/>
                            </a:rPr>
                            <m:t>  </m:t>
                          </m:r>
                          <m:r>
                            <a:rPr lang="en-US" altLang="zh-CN" sz="2000" b="1" i="1">
                              <a:latin typeface="Cambria Math"/>
                              <a:ea typeface="微软雅黑" pitchFamily="34" charset="-122"/>
                            </a:rPr>
                            <m:t>𝑰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altLang="zh-CN" sz="2000" b="1" i="1">
                              <a:latin typeface="Cambria Math"/>
                              <a:ea typeface="微软雅黑" pitchFamily="34" charset="-122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zh-CN" sz="2000" b="1" i="1">
                                  <a:latin typeface="Cambria Math"/>
                                  <a:ea typeface="微软雅黑" pitchFamily="34" charset="-122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altLang="zh-CN" sz="2000" b="1" i="1">
                                    <a:latin typeface="Cambria Math"/>
                                    <a:ea typeface="微软雅黑" pitchFamily="34" charset="-122"/>
                                  </a:rPr>
                                  <m:t>𝒛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zh-CN" sz="2000" b="1" i="1">
                                    <a:latin typeface="Cambria Math"/>
                                    <a:ea typeface="微软雅黑" pitchFamily="34" charset="-122"/>
                                  </a:rPr>
                                  <m:t>𝒆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en-US" sz="200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0094" y="3318453"/>
                <a:ext cx="2806281" cy="556819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881605" y="3631009"/>
                <a:ext cx="3422604" cy="6685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</m:ctrlPr>
                        </m:sSubPr>
                        <m:e>
                          <m:r>
                            <a:rPr lang="en-US" altLang="zh-CN" sz="2000" b="1">
                              <a:latin typeface="Cambria Math"/>
                              <a:ea typeface="微软雅黑" pitchFamily="34" charset="-122"/>
                            </a:rPr>
                            <m:t>𝐦𝐢𝐧</m:t>
                          </m:r>
                          <m:r>
                            <m:rPr>
                              <m:nor/>
                            </m:rPr>
                            <a:rPr lang="zh-CN" altLang="en-US" sz="2000">
                              <a:latin typeface="微软雅黑" pitchFamily="34" charset="-122"/>
                              <a:ea typeface="微软雅黑" pitchFamily="34" charset="-122"/>
                            </a:rPr>
                            <m:t> </m:t>
                          </m:r>
                        </m:e>
                        <m:sub>
                          <m:r>
                            <a:rPr lang="en-US" altLang="zh-CN" sz="2000" b="1" i="1">
                              <a:latin typeface="Cambria Math"/>
                              <a:ea typeface="微软雅黑" pitchFamily="34" charset="-122"/>
                            </a:rPr>
                            <m:t>𝒛</m:t>
                          </m:r>
                          <m:r>
                            <a:rPr lang="en-US" altLang="zh-CN" sz="2000" b="1" i="1">
                              <a:latin typeface="Cambria Math"/>
                              <a:ea typeface="微软雅黑" pitchFamily="34" charset="-122"/>
                            </a:rPr>
                            <m:t>,</m:t>
                          </m:r>
                          <m:r>
                            <a:rPr lang="en-US" altLang="zh-CN" sz="2000" b="1" i="1">
                              <a:latin typeface="Cambria Math"/>
                              <a:ea typeface="微软雅黑" pitchFamily="34" charset="-122"/>
                            </a:rPr>
                            <m:t>𝒆</m:t>
                          </m:r>
                        </m:sub>
                      </m:sSub>
                      <m:f>
                        <m:fPr>
                          <m:ctrlP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</m:ctrlPr>
                        </m:fPr>
                        <m:num>
                          <m:r>
                            <a:rPr lang="en-US" altLang="zh-CN" sz="2000" i="0">
                              <a:latin typeface="Cambria Math"/>
                              <a:ea typeface="微软雅黑" pitchFamily="34" charset="-122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000" i="0">
                              <a:latin typeface="Cambria Math"/>
                              <a:ea typeface="微软雅黑" pitchFamily="34" charset="-122"/>
                            </a:rPr>
                            <m:t>2</m:t>
                          </m:r>
                        </m:den>
                      </m:f>
                      <m:sSubSup>
                        <m:sSubSupPr>
                          <m:ctrlP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</m:ctrlPr>
                        </m:sSubSupPr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en-US" altLang="zh-CN" sz="2000" i="1">
                                  <a:latin typeface="Cambria Math"/>
                                  <a:ea typeface="微软雅黑" pitchFamily="34" charset="-122"/>
                                </a:rPr>
                              </m:ctrlPr>
                            </m:dPr>
                            <m:e>
                              <m:r>
                                <a:rPr lang="en-US" altLang="zh-CN" sz="2000" b="1" i="1">
                                  <a:latin typeface="Cambria Math"/>
                                  <a:ea typeface="微软雅黑" pitchFamily="34" charset="-122"/>
                                </a:rPr>
                                <m:t>𝒚</m:t>
                              </m:r>
                              <m:r>
                                <a:rPr lang="en-US" altLang="zh-CN" sz="2000" i="1">
                                  <a:latin typeface="Cambria Math"/>
                                  <a:ea typeface="微软雅黑" pitchFamily="34" charset="-122"/>
                                </a:rPr>
                                <m:t>−</m:t>
                              </m:r>
                              <m:r>
                                <a:rPr lang="en-US" altLang="zh-CN" sz="2000" b="1" i="1">
                                  <a:latin typeface="Cambria Math"/>
                                  <a:ea typeface="微软雅黑" pitchFamily="34" charset="-122"/>
                                </a:rPr>
                                <m:t>𝑼𝒛</m:t>
                              </m:r>
                            </m:e>
                          </m:d>
                        </m:e>
                        <m:sub>
                          <m: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  <m:t>2</m:t>
                          </m:r>
                        </m:sup>
                      </m:sSubSup>
                      <m:r>
                        <a:rPr lang="en-US" altLang="zh-CN" sz="2000" i="1">
                          <a:latin typeface="Cambria Math"/>
                          <a:ea typeface="微软雅黑" pitchFamily="34" charset="-122"/>
                        </a:rPr>
                        <m:t>+</m:t>
                      </m:r>
                      <m:r>
                        <a:rPr lang="en-US" altLang="zh-CN" sz="2000" i="1">
                          <a:latin typeface="Cambria Math"/>
                          <a:ea typeface="Cambria Math"/>
                        </a:rPr>
                        <m:t>𝜆</m:t>
                      </m:r>
                      <m:sSub>
                        <m:sSubPr>
                          <m:ctrlPr>
                            <a:rPr lang="en-US" altLang="zh-CN" sz="20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en-US" altLang="zh-CN" sz="2000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sz="2000" b="1" i="1">
                                  <a:latin typeface="Cambria Math"/>
                                  <a:ea typeface="Cambria Math"/>
                                </a:rPr>
                                <m:t>𝒆</m:t>
                              </m:r>
                            </m:e>
                          </m:d>
                        </m:e>
                        <m:sub>
                          <m:r>
                            <a:rPr lang="en-US" altLang="zh-CN" sz="2000" i="1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zh-CN" altLang="en-US" sz="200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1605" y="3631009"/>
                <a:ext cx="3422604" cy="66851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E76837A-7581-44A7-B1F4-B52EF357C126}" type="slidenum">
              <a:rPr lang="en-US" altLang="zh-CN" b="1" smtClean="0">
                <a:latin typeface="微软雅黑" pitchFamily="34" charset="-122"/>
                <a:ea typeface="微软雅黑" pitchFamily="34" charset="-122"/>
              </a:rPr>
              <a:pPr eaLnBrk="1" hangingPunct="1"/>
              <a:t>5</a:t>
            </a:fld>
            <a:endParaRPr lang="en-US" altLang="zh-CN" b="1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76600" y="276225"/>
            <a:ext cx="34549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600" b="1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本文的灵感来源</a:t>
            </a:r>
            <a:endParaRPr lang="zh-CN" altLang="en-US" sz="3600" b="1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101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495300" y="1157572"/>
            <a:ext cx="8343900" cy="4786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en-US" altLang="zh-CN" sz="200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、香港理工大学的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</a:rPr>
              <a:t>Zhang Lei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博士的论文</a:t>
            </a:r>
            <a:r>
              <a:rPr lang="en-US" altLang="zh-CN" sz="2000" baseline="30000" smtClean="0">
                <a:latin typeface="微软雅黑" pitchFamily="34" charset="-122"/>
                <a:ea typeface="微软雅黑" pitchFamily="34" charset="-122"/>
              </a:rPr>
              <a:t>[3 ]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中提出是</a:t>
            </a:r>
            <a:r>
              <a:rPr lang="zh-CN" altLang="en-US" sz="2000" b="1" smtClean="0">
                <a:latin typeface="微软雅黑" pitchFamily="34" charset="-122"/>
                <a:ea typeface="微软雅黑" pitchFamily="34" charset="-122"/>
              </a:rPr>
              <a:t>联合表示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而不是</a:t>
            </a:r>
            <a:r>
              <a:rPr lang="en-US" altLang="zh-CN" sz="2000" b="1" smtClean="0">
                <a:latin typeface="Brush Script MT" pitchFamily="66" charset="0"/>
                <a:ea typeface="微软雅黑" pitchFamily="34" charset="-122"/>
              </a:rPr>
              <a:t>l</a:t>
            </a:r>
            <a:r>
              <a:rPr lang="en-US" altLang="zh-CN" sz="2000" b="1" baseline="-2500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2000" b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范数稀疏表示</a:t>
            </a:r>
            <a:r>
              <a:rPr lang="zh-CN" altLang="en-US" sz="200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提高了人脸识别的精度，并用</a:t>
            </a:r>
            <a:r>
              <a:rPr lang="en-US" altLang="zh-CN" sz="2000" b="1" smtClean="0">
                <a:latin typeface="Brush Script MT" pitchFamily="66" charset="0"/>
                <a:ea typeface="微软雅黑" pitchFamily="34" charset="-122"/>
              </a:rPr>
              <a:t>l</a:t>
            </a:r>
            <a:r>
              <a:rPr lang="en-US" altLang="zh-CN" sz="2000" b="1" baseline="-2500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2000" b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范数</a:t>
            </a:r>
            <a:r>
              <a:rPr lang="zh-CN" altLang="en-US" sz="200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取代</a:t>
            </a:r>
            <a:r>
              <a:rPr lang="en-US" altLang="zh-CN" sz="2000" b="1">
                <a:latin typeface="Brush Script MT" pitchFamily="66" charset="0"/>
                <a:ea typeface="微软雅黑" pitchFamily="34" charset="-122"/>
              </a:rPr>
              <a:t>l</a:t>
            </a:r>
            <a:r>
              <a:rPr lang="en-US" altLang="zh-CN" sz="2000" b="1" baseline="-2500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2000" b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范数</a:t>
            </a:r>
            <a:r>
              <a:rPr lang="zh-CN" altLang="en-US" sz="200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，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在多个数据集中</a:t>
            </a:r>
            <a:r>
              <a:rPr lang="zh-CN" altLang="en-US" sz="200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取得了同样高的识别精度。</a:t>
            </a:r>
            <a:endParaRPr lang="en-US" altLang="zh-CN" sz="2000" smtClean="0"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  <a:p>
            <a:pPr marL="0" indent="0" algn="ctr" eaLnBrk="1" hangingPunct="1">
              <a:buNone/>
              <a:defRPr/>
            </a:pPr>
            <a:r>
              <a:rPr lang="en-US" altLang="zh-CN" sz="2000" b="1" smtClean="0">
                <a:ea typeface="微软雅黑" pitchFamily="34" charset="-122"/>
              </a:rPr>
              <a:t>                                                                        </a:t>
            </a:r>
            <a:r>
              <a:rPr lang="en-US" altLang="zh-CN" sz="2000" b="1" smtClean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en-US" altLang="zh-CN" sz="2000" b="1">
                <a:latin typeface="Brush Script MT" pitchFamily="66" charset="0"/>
                <a:ea typeface="微软雅黑" pitchFamily="34" charset="-122"/>
              </a:rPr>
              <a:t>l</a:t>
            </a:r>
            <a:r>
              <a:rPr lang="en-US" altLang="zh-CN" sz="2000" b="1" baseline="-2500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2000" b="1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范数</a:t>
            </a:r>
            <a:r>
              <a:rPr lang="en-US" altLang="zh-CN" sz="2000" b="1" smtClean="0"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2000" b="1" smtClean="0">
                <a:latin typeface="微软雅黑" pitchFamily="34" charset="-122"/>
                <a:ea typeface="微软雅黑" pitchFamily="34" charset="-122"/>
              </a:rPr>
              <a:t>（强稀疏）</a:t>
            </a:r>
            <a:endParaRPr lang="en-US" altLang="zh-CN" sz="2000" b="1" smtClean="0">
              <a:latin typeface="微软雅黑" pitchFamily="34" charset="-122"/>
              <a:ea typeface="微软雅黑" pitchFamily="34" charset="-122"/>
            </a:endParaRPr>
          </a:p>
          <a:p>
            <a:pPr marL="0" indent="0" algn="ctr" eaLnBrk="1" hangingPunct="1">
              <a:buNone/>
              <a:defRPr/>
            </a:pPr>
            <a:r>
              <a:rPr lang="en-US" altLang="zh-CN" sz="2000" b="1" smtClean="0">
                <a:ea typeface="微软雅黑" pitchFamily="34" charset="-122"/>
              </a:rPr>
              <a:t>                                                                        </a:t>
            </a:r>
            <a:r>
              <a:rPr lang="en-US" altLang="zh-CN" sz="2000" b="1" smtClean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en-US" altLang="zh-CN" sz="2000" b="1" smtClean="0">
                <a:latin typeface="Brush Script MT" pitchFamily="66" charset="0"/>
                <a:ea typeface="微软雅黑" pitchFamily="34" charset="-122"/>
              </a:rPr>
              <a:t>l</a:t>
            </a:r>
            <a:r>
              <a:rPr lang="en-US" altLang="zh-CN" sz="2000" b="1" baseline="-2500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2000" b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范数</a:t>
            </a:r>
            <a:r>
              <a:rPr lang="en-US" altLang="zh-CN" sz="2000" b="1" smtClean="0"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2000" b="1" smtClean="0">
                <a:latin typeface="微软雅黑" pitchFamily="34" charset="-122"/>
                <a:ea typeface="微软雅黑" pitchFamily="34" charset="-122"/>
              </a:rPr>
              <a:t>（弱稀疏）</a:t>
            </a:r>
            <a:endParaRPr lang="en-US" altLang="zh-CN" sz="2000" b="1" smtClean="0">
              <a:latin typeface="微软雅黑" pitchFamily="34" charset="-122"/>
              <a:ea typeface="微软雅黑" pitchFamily="34" charset="-122"/>
            </a:endParaRPr>
          </a:p>
          <a:p>
            <a:pPr marL="0" indent="0" eaLnBrk="1" hangingPunct="1">
              <a:buNone/>
              <a:defRPr/>
            </a:pPr>
            <a:r>
              <a:rPr lang="en-US" altLang="zh-CN" sz="200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、澳大利亚的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</a:rPr>
              <a:t>Shi Qinfeng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博士的论文</a:t>
            </a:r>
            <a:r>
              <a:rPr lang="en-US" altLang="zh-CN" sz="2000" baseline="30000" smtClean="0">
                <a:latin typeface="微软雅黑" pitchFamily="34" charset="-122"/>
                <a:ea typeface="微软雅黑" pitchFamily="34" charset="-122"/>
              </a:rPr>
              <a:t>[4 ]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中认为人脸识别不是一个压缩感知问题。（</a:t>
            </a:r>
            <a:r>
              <a:rPr lang="en-US" altLang="zh-CN" sz="2000" b="1" smtClean="0">
                <a:latin typeface="Brush Script MT" pitchFamily="66" charset="0"/>
                <a:ea typeface="微软雅黑" pitchFamily="34" charset="-122"/>
              </a:rPr>
              <a:t>l</a:t>
            </a:r>
            <a:r>
              <a:rPr lang="en-US" altLang="zh-CN" sz="2000" b="1" baseline="-2500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2000" b="1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范数</a:t>
            </a:r>
            <a:r>
              <a:rPr lang="zh-CN" altLang="en-US" sz="200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取代</a:t>
            </a:r>
            <a:r>
              <a:rPr lang="en-US" altLang="zh-CN" sz="2000" b="1">
                <a:latin typeface="Brush Script MT" pitchFamily="66" charset="0"/>
                <a:ea typeface="微软雅黑" pitchFamily="34" charset="-122"/>
              </a:rPr>
              <a:t>l</a:t>
            </a:r>
            <a:r>
              <a:rPr lang="en-US" altLang="zh-CN" sz="2000" b="1" baseline="-2500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2000" b="1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范数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）</a:t>
            </a:r>
            <a:endParaRPr lang="en-US" altLang="zh-CN" sz="2000" smtClean="0">
              <a:latin typeface="微软雅黑" pitchFamily="34" charset="-122"/>
              <a:ea typeface="微软雅黑" pitchFamily="34" charset="-122"/>
            </a:endParaRPr>
          </a:p>
          <a:p>
            <a:pPr marL="0" indent="0" eaLnBrk="1" hangingPunct="1">
              <a:buNone/>
              <a:defRPr/>
            </a:pPr>
            <a:r>
              <a:rPr lang="en-US" altLang="zh-CN" sz="200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、瑞士的</a:t>
            </a:r>
            <a:r>
              <a:rPr lang="en-US" altLang="zh-CN" sz="2000">
                <a:latin typeface="微软雅黑" pitchFamily="34" charset="-122"/>
                <a:ea typeface="微软雅黑" pitchFamily="34" charset="-122"/>
              </a:rPr>
              <a:t>Roberto </a:t>
            </a:r>
            <a:r>
              <a:rPr lang="en-US" altLang="zh-CN" sz="2000" smtClean="0">
                <a:latin typeface="微软雅黑" pitchFamily="34" charset="-122"/>
                <a:ea typeface="微软雅黑" pitchFamily="34" charset="-122"/>
              </a:rPr>
              <a:t>Rigamonti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博士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的论文</a:t>
            </a:r>
            <a:r>
              <a:rPr lang="en-US" altLang="zh-CN" sz="2000" baseline="30000" smtClean="0">
                <a:latin typeface="微软雅黑" pitchFamily="34" charset="-122"/>
                <a:ea typeface="微软雅黑" pitchFamily="34" charset="-122"/>
              </a:rPr>
              <a:t>[5 </a:t>
            </a:r>
            <a:r>
              <a:rPr lang="en-US" altLang="zh-CN" sz="2000" baseline="30000">
                <a:latin typeface="微软雅黑" pitchFamily="34" charset="-122"/>
                <a:ea typeface="微软雅黑" pitchFamily="34" charset="-122"/>
              </a:rPr>
              <a:t>]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中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对稀疏度是否有助于提高图像分类的准确度产生了质疑。</a:t>
            </a:r>
            <a:endParaRPr lang="en-US" altLang="zh-CN" sz="2000" smtClean="0">
              <a:latin typeface="微软雅黑" pitchFamily="34" charset="-122"/>
              <a:ea typeface="微软雅黑" pitchFamily="34" charset="-122"/>
            </a:endParaRP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endParaRPr lang="en-US" altLang="zh-CN" sz="2000" b="1" smtClean="0">
              <a:latin typeface="微软雅黑" pitchFamily="34" charset="-122"/>
              <a:ea typeface="微软雅黑" pitchFamily="34" charset="-122"/>
            </a:endParaRP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zh-CN" altLang="en-US" sz="2000" b="1" smtClean="0">
                <a:latin typeface="微软雅黑" pitchFamily="34" charset="-122"/>
                <a:ea typeface="微软雅黑" pitchFamily="34" charset="-122"/>
              </a:rPr>
              <a:t>问题提出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：</a:t>
            </a:r>
            <a:endParaRPr lang="en-US" altLang="zh-CN" sz="2000" smtClean="0">
              <a:latin typeface="微软雅黑" pitchFamily="34" charset="-122"/>
              <a:ea typeface="微软雅黑" pitchFamily="34" charset="-122"/>
            </a:endParaRP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zh-CN" altLang="en-US" sz="20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en-US" altLang="zh-CN" sz="2000" b="1" smtClean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0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在目标跟踪中，是否也存在这样的问题呢？我们能</a:t>
            </a:r>
            <a:endParaRPr lang="en-US" altLang="zh-CN" sz="2000" smtClean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en-US" altLang="zh-CN" sz="20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0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0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   否用</a:t>
            </a:r>
            <a:r>
              <a:rPr lang="en-US" altLang="zh-CN" sz="2000">
                <a:solidFill>
                  <a:srgbClr val="7030A0"/>
                </a:solidFill>
                <a:latin typeface="Brush Script MT" pitchFamily="66" charset="0"/>
                <a:ea typeface="微软雅黑" pitchFamily="34" charset="-122"/>
              </a:rPr>
              <a:t>l</a:t>
            </a:r>
            <a:r>
              <a:rPr lang="en-US" altLang="zh-CN" sz="2000" baseline="-25000">
                <a:solidFill>
                  <a:srgbClr val="7030A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2000">
                <a:solidFill>
                  <a:srgbClr val="7030A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范数取代</a:t>
            </a:r>
            <a:r>
              <a:rPr lang="en-US" altLang="zh-CN" sz="2000">
                <a:solidFill>
                  <a:srgbClr val="7030A0"/>
                </a:solidFill>
                <a:latin typeface="Brush Script MT" pitchFamily="66" charset="0"/>
                <a:ea typeface="微软雅黑" pitchFamily="34" charset="-122"/>
              </a:rPr>
              <a:t>l</a:t>
            </a:r>
            <a:r>
              <a:rPr lang="en-US" altLang="zh-CN" sz="2000" baseline="-25000">
                <a:solidFill>
                  <a:srgbClr val="7030A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1</a:t>
            </a:r>
            <a:r>
              <a:rPr lang="zh-CN" altLang="en-US" sz="2000" smtClean="0">
                <a:solidFill>
                  <a:srgbClr val="7030A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范数</a:t>
            </a:r>
            <a:r>
              <a:rPr lang="zh-CN" altLang="en-US" sz="2000" smtClean="0">
                <a:solidFill>
                  <a:srgbClr val="C00000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进行跟踪呢？</a:t>
            </a:r>
            <a:endParaRPr lang="en-US" altLang="zh-CN" sz="2000">
              <a:solidFill>
                <a:srgbClr val="7030A0"/>
              </a:solidFill>
              <a:latin typeface="微软雅黑" pitchFamily="34" charset="-122"/>
              <a:ea typeface="微软雅黑" pitchFamily="34" charset="-122"/>
            </a:endParaRPr>
          </a:p>
          <a:p>
            <a:pPr marL="0" indent="0" eaLnBrk="1" hangingPunct="1">
              <a:buNone/>
              <a:defRPr/>
            </a:pPr>
            <a:endParaRPr lang="en-US" altLang="zh-CN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右箭头 26"/>
          <p:cNvSpPr/>
          <p:nvPr/>
        </p:nvSpPr>
        <p:spPr>
          <a:xfrm>
            <a:off x="2209800" y="2590800"/>
            <a:ext cx="533400" cy="207963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895600" y="2133600"/>
                <a:ext cx="2929288" cy="373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1" i="1">
                              <a:latin typeface="Cambria Math"/>
                              <a:ea typeface="微软雅黑" pitchFamily="34" charset="-122"/>
                            </a:rPr>
                          </m:ctrlPr>
                        </m:sSubPr>
                        <m:e>
                          <m:r>
                            <a:rPr lang="en-US" altLang="zh-CN" b="1">
                              <a:latin typeface="Cambria Math"/>
                              <a:ea typeface="微软雅黑" pitchFamily="34" charset="-122"/>
                            </a:rPr>
                            <m:t>𝐦𝐢𝐧</m:t>
                          </m:r>
                        </m:e>
                        <m:sub>
                          <m:r>
                            <a:rPr lang="en-US" altLang="zh-CN" b="1" i="1">
                              <a:latin typeface="Cambria Math"/>
                              <a:ea typeface="Cambria Math"/>
                            </a:rPr>
                            <m:t>𝜶</m:t>
                          </m:r>
                        </m:sub>
                      </m:sSub>
                      <m:sSubSup>
                        <m:sSubSupPr>
                          <m:ctrlPr>
                            <a:rPr lang="en-US" altLang="zh-CN" b="1" i="1">
                              <a:latin typeface="Cambria Math"/>
                              <a:ea typeface="微软雅黑" pitchFamily="34" charset="-122"/>
                            </a:rPr>
                          </m:ctrlPr>
                        </m:sSubSupPr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en-US" altLang="zh-CN" b="1" i="1">
                                  <a:latin typeface="Cambria Math"/>
                                  <a:ea typeface="微软雅黑" pitchFamily="34" charset="-122"/>
                                </a:rPr>
                              </m:ctrlPr>
                            </m:dPr>
                            <m:e>
                              <m:r>
                                <a:rPr lang="en-US" altLang="zh-CN" b="1" i="1">
                                  <a:latin typeface="Cambria Math"/>
                                  <a:ea typeface="微软雅黑" pitchFamily="34" charset="-122"/>
                                </a:rPr>
                                <m:t>𝒚</m:t>
                              </m:r>
                              <m:r>
                                <a:rPr lang="en-US" altLang="zh-CN" i="1">
                                  <a:latin typeface="Cambria Math"/>
                                  <a:ea typeface="微软雅黑" pitchFamily="34" charset="-122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zh-CN" b="1" i="1">
                                      <a:latin typeface="Cambria Math"/>
                                      <a:ea typeface="微软雅黑" pitchFamily="34" charset="-122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latin typeface="Cambria Math"/>
                                      <a:ea typeface="微软雅黑" pitchFamily="34" charset="-122"/>
                                    </a:rPr>
                                    <m:t>𝑿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latin typeface="Cambria Math"/>
                                      <a:ea typeface="微软雅黑" pitchFamily="34" charset="-122"/>
                                    </a:rPr>
                                    <m:t>𝒊</m:t>
                                  </m:r>
                                </m:sub>
                              </m:sSub>
                              <m:r>
                                <a:rPr lang="en-US" altLang="zh-CN" b="1" i="1">
                                  <a:latin typeface="Cambria Math"/>
                                  <a:ea typeface="Cambria Math"/>
                                </a:rPr>
                                <m:t>𝜶</m:t>
                              </m:r>
                            </m:e>
                          </m:d>
                        </m:e>
                        <m:sub>
                          <m:r>
                            <a:rPr lang="en-US" altLang="zh-CN" i="1">
                              <a:latin typeface="Cambria Math"/>
                              <a:ea typeface="微软雅黑" pitchFamily="34" charset="-122"/>
                            </a:rPr>
                            <m:t>2</m:t>
                          </m:r>
                        </m:sub>
                        <m:sup>
                          <m:r>
                            <a:rPr lang="en-US" altLang="zh-CN" i="1">
                              <a:latin typeface="Cambria Math"/>
                              <a:ea typeface="微软雅黑" pitchFamily="34" charset="-122"/>
                            </a:rPr>
                            <m:t>2</m:t>
                          </m:r>
                        </m:sup>
                      </m:sSubSup>
                      <m:r>
                        <a:rPr lang="en-US" altLang="zh-CN" b="1" i="1">
                          <a:latin typeface="Cambria Math"/>
                          <a:ea typeface="微软雅黑" pitchFamily="34" charset="-122"/>
                        </a:rPr>
                        <m:t>+</m:t>
                      </m:r>
                      <m:r>
                        <a:rPr lang="en-US" altLang="zh-CN" i="1">
                          <a:latin typeface="Cambria Math"/>
                          <a:ea typeface="Cambria Math"/>
                        </a:rPr>
                        <m:t>𝜆</m:t>
                      </m:r>
                      <m:sSub>
                        <m:sSubPr>
                          <m:ctrlPr>
                            <a:rPr lang="en-US" altLang="zh-CN" b="1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en-US" altLang="zh-CN" b="1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b="1" i="1">
                                  <a:latin typeface="Cambria Math"/>
                                  <a:ea typeface="Cambria Math"/>
                                </a:rPr>
                                <m:t>𝜶</m:t>
                              </m:r>
                            </m:e>
                          </m:d>
                        </m:e>
                        <m:sub>
                          <m:r>
                            <a:rPr lang="en-US" altLang="zh-CN" i="1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zh-CN" altLang="en-US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5600" y="2133600"/>
                <a:ext cx="2929288" cy="373051"/>
              </a:xfrm>
              <a:prstGeom prst="rect">
                <a:avLst/>
              </a:prstGeom>
              <a:blipFill rotWithShape="1">
                <a:blip r:embed="rId3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931038" y="2498702"/>
                <a:ext cx="2858411" cy="3730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1" i="1">
                              <a:latin typeface="Cambria Math"/>
                              <a:ea typeface="微软雅黑" pitchFamily="34" charset="-122"/>
                            </a:rPr>
                          </m:ctrlPr>
                        </m:sSubPr>
                        <m:e>
                          <m:r>
                            <a:rPr lang="en-US" altLang="zh-CN" b="1">
                              <a:latin typeface="Cambria Math"/>
                              <a:ea typeface="微软雅黑" pitchFamily="34" charset="-122"/>
                            </a:rPr>
                            <m:t>𝐦𝐢𝐧</m:t>
                          </m:r>
                        </m:e>
                        <m:sub>
                          <m:r>
                            <a:rPr lang="en-US" altLang="zh-CN" b="1" i="1">
                              <a:latin typeface="Cambria Math"/>
                              <a:ea typeface="Cambria Math"/>
                            </a:rPr>
                            <m:t>𝜶</m:t>
                          </m:r>
                        </m:sub>
                      </m:sSub>
                      <m:sSubSup>
                        <m:sSubSupPr>
                          <m:ctrlPr>
                            <a:rPr lang="en-US" altLang="zh-CN" b="1" i="1">
                              <a:latin typeface="Cambria Math"/>
                              <a:ea typeface="微软雅黑" pitchFamily="34" charset="-122"/>
                            </a:rPr>
                          </m:ctrlPr>
                        </m:sSubSupPr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en-US" altLang="zh-CN" b="1" i="1">
                                  <a:latin typeface="Cambria Math"/>
                                  <a:ea typeface="微软雅黑" pitchFamily="34" charset="-122"/>
                                </a:rPr>
                              </m:ctrlPr>
                            </m:dPr>
                            <m:e>
                              <m:r>
                                <a:rPr lang="en-US" altLang="zh-CN" b="1" i="1">
                                  <a:latin typeface="Cambria Math"/>
                                  <a:ea typeface="微软雅黑" pitchFamily="34" charset="-122"/>
                                </a:rPr>
                                <m:t>𝒚</m:t>
                              </m:r>
                              <m:r>
                                <a:rPr lang="en-US" altLang="zh-CN" i="1">
                                  <a:latin typeface="Cambria Math"/>
                                  <a:ea typeface="微软雅黑" pitchFamily="34" charset="-122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zh-CN" b="1" i="1">
                                      <a:latin typeface="Cambria Math"/>
                                      <a:ea typeface="微软雅黑" pitchFamily="34" charset="-122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>
                                      <a:latin typeface="Cambria Math"/>
                                      <a:ea typeface="微软雅黑" pitchFamily="34" charset="-122"/>
                                    </a:rPr>
                                    <m:t>𝑿</m:t>
                                  </m:r>
                                </m:e>
                                <m:sub>
                                  <m:r>
                                    <a:rPr lang="en-US" altLang="zh-CN" b="1" i="1">
                                      <a:latin typeface="Cambria Math"/>
                                      <a:ea typeface="微软雅黑" pitchFamily="34" charset="-122"/>
                                    </a:rPr>
                                    <m:t>𝒊</m:t>
                                  </m:r>
                                </m:sub>
                              </m:sSub>
                              <m:r>
                                <a:rPr lang="en-US" altLang="zh-CN" b="1" i="1">
                                  <a:latin typeface="Cambria Math"/>
                                  <a:ea typeface="Cambria Math"/>
                                </a:rPr>
                                <m:t>𝜶</m:t>
                              </m:r>
                            </m:e>
                          </m:d>
                        </m:e>
                        <m:sub>
                          <m:r>
                            <a:rPr lang="en-US" altLang="zh-CN" i="1">
                              <a:latin typeface="Cambria Math"/>
                              <a:ea typeface="微软雅黑" pitchFamily="34" charset="-122"/>
                            </a:rPr>
                            <m:t>2</m:t>
                          </m:r>
                        </m:sub>
                        <m:sup>
                          <m:r>
                            <a:rPr lang="en-US" altLang="zh-CN" i="1">
                              <a:latin typeface="Cambria Math"/>
                              <a:ea typeface="微软雅黑" pitchFamily="34" charset="-122"/>
                            </a:rPr>
                            <m:t>2</m:t>
                          </m:r>
                        </m:sup>
                      </m:sSubSup>
                      <m:r>
                        <a:rPr lang="en-US" altLang="zh-CN" b="1" i="1">
                          <a:latin typeface="Cambria Math"/>
                          <a:ea typeface="微软雅黑" pitchFamily="34" charset="-122"/>
                        </a:rPr>
                        <m:t>+</m:t>
                      </m:r>
                      <m:r>
                        <a:rPr lang="en-US" altLang="zh-CN" i="1">
                          <a:latin typeface="Cambria Math"/>
                          <a:ea typeface="Cambria Math"/>
                        </a:rPr>
                        <m:t>𝜆</m:t>
                      </m:r>
                      <m:sSub>
                        <m:sSubPr>
                          <m:ctrlPr>
                            <a:rPr lang="en-US" altLang="zh-CN" b="1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en-US" altLang="zh-CN" b="1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b="1" i="1">
                                  <a:latin typeface="Cambria Math"/>
                                  <a:ea typeface="Cambria Math"/>
                                </a:rPr>
                                <m:t>𝜶</m:t>
                              </m:r>
                            </m:e>
                          </m:d>
                        </m:e>
                        <m:sub>
                          <m:r>
                            <a:rPr lang="en-US" altLang="zh-CN" i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zh-CN" altLang="en-US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1038" y="2498702"/>
                <a:ext cx="2858411" cy="373051"/>
              </a:xfrm>
              <a:prstGeom prst="rect">
                <a:avLst/>
              </a:prstGeom>
              <a:blipFill rotWithShape="1">
                <a:blip r:embed="rId4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416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E76837A-7581-44A7-B1F4-B52EF357C126}" type="slidenum">
              <a:rPr lang="en-US" altLang="zh-CN" b="1" smtClean="0">
                <a:latin typeface="微软雅黑" pitchFamily="34" charset="-122"/>
                <a:ea typeface="微软雅黑" pitchFamily="34" charset="-122"/>
              </a:rPr>
              <a:pPr eaLnBrk="1" hangingPunct="1"/>
              <a:t>6</a:t>
            </a:fld>
            <a:endParaRPr lang="en-US" altLang="zh-CN" b="1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4962" y="304800"/>
            <a:ext cx="624363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600" b="1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基于</a:t>
            </a:r>
            <a:r>
              <a:rPr lang="en-US" altLang="zh-CN" sz="4400" b="1">
                <a:solidFill>
                  <a:schemeClr val="accent4">
                    <a:lumMod val="75000"/>
                  </a:schemeClr>
                </a:solidFill>
                <a:latin typeface="Brush Script MT" pitchFamily="66" charset="0"/>
                <a:ea typeface="微软雅黑" pitchFamily="34" charset="-122"/>
              </a:rPr>
              <a:t>l</a:t>
            </a:r>
            <a:r>
              <a:rPr lang="en-US" altLang="zh-CN" sz="3600" b="1" baseline="-2500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3600" b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范数最小化的目标跟踪</a:t>
            </a:r>
            <a:endParaRPr lang="zh-CN" altLang="en-US" sz="3600" b="1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446411" y="1074241"/>
            <a:ext cx="8442867" cy="4709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zh-CN" altLang="en-US" sz="2800" smtClean="0">
                <a:latin typeface="微软雅黑" pitchFamily="34" charset="-122"/>
                <a:ea typeface="微软雅黑" pitchFamily="34" charset="-122"/>
              </a:rPr>
              <a:t>一、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基于</a:t>
            </a:r>
            <a:r>
              <a:rPr lang="en-US" altLang="zh-CN" sz="3600">
                <a:latin typeface="Brush Script MT" pitchFamily="66" charset="0"/>
                <a:ea typeface="微软雅黑" pitchFamily="34" charset="-122"/>
              </a:rPr>
              <a:t>l</a:t>
            </a:r>
            <a:r>
              <a:rPr lang="en-US" altLang="zh-CN" sz="2800" baseline="-2500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2800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范数的</a:t>
            </a:r>
            <a:r>
              <a:rPr lang="zh-CN" altLang="en-US" sz="2800" smtClean="0">
                <a:latin typeface="微软雅黑" pitchFamily="34" charset="-122"/>
                <a:ea typeface="微软雅黑" pitchFamily="34" charset="-122"/>
              </a:rPr>
              <a:t>目标表示</a:t>
            </a:r>
            <a:endParaRPr lang="en-US" altLang="zh-CN" sz="280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101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95300" y="3164211"/>
                <a:ext cx="8208691" cy="25600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smtClean="0">
                    <a:ea typeface="微软雅黑" pitchFamily="34" charset="-122"/>
                  </a:rPr>
                  <a:t>目标表示：</a:t>
                </a:r>
                <a:endParaRPr lang="en-US" altLang="zh-CN" sz="2000" smtClean="0">
                  <a:ea typeface="微软雅黑" pitchFamily="34" charset="-122"/>
                </a:endParaRPr>
              </a:p>
              <a:p>
                <a:endParaRPr lang="en-US" altLang="zh-CN" sz="2000" b="1" smtClean="0">
                  <a:latin typeface="微软雅黑" pitchFamily="34" charset="-122"/>
                  <a:ea typeface="微软雅黑" pitchFamily="34" charset="-122"/>
                </a:endParaRPr>
              </a:p>
              <a:p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求解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latin typeface="Cambria Math"/>
                        <a:ea typeface="Cambria Math"/>
                      </a:rPr>
                      <m:t>𝒛</m:t>
                    </m:r>
                  </m:oMath>
                </a14:m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latin typeface="Cambria Math"/>
                        <a:ea typeface="微软雅黑" pitchFamily="34" charset="-122"/>
                      </a:rPr>
                      <m:t>𝒆</m:t>
                    </m:r>
                  </m:oMath>
                </a14:m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：</a:t>
                </a:r>
                <a:endParaRPr lang="en-US" altLang="zh-CN" sz="2000" b="1" smtClean="0">
                  <a:ea typeface="微软雅黑" pitchFamily="34" charset="-122"/>
                </a:endParaRPr>
              </a:p>
              <a:p>
                <a:endParaRPr lang="en-US" altLang="zh-CN" sz="2000" b="1">
                  <a:latin typeface="Times New Roman" pitchFamily="18" charset="0"/>
                  <a:ea typeface="微软雅黑" pitchFamily="34" charset="-122"/>
                  <a:cs typeface="Times New Roman" pitchFamily="18" charset="0"/>
                </a:endParaRPr>
              </a:p>
              <a:p>
                <a:endParaRPr lang="en-US" altLang="zh-CN" sz="2000" b="1" smtClean="0">
                  <a:latin typeface="微软雅黑" pitchFamily="34" charset="-122"/>
                  <a:ea typeface="微软雅黑" pitchFamily="34" charset="-122"/>
                </a:endParaRPr>
              </a:p>
              <a:p>
                <a:pPr>
                  <a:spcBef>
                    <a:spcPts val="0"/>
                  </a:spcBef>
                </a:pPr>
                <a:r>
                  <a:rPr lang="en-US" altLang="zh-CN" sz="2000" smtClean="0">
                    <a:latin typeface="微软雅黑" pitchFamily="34" charset="-122"/>
                    <a:ea typeface="微软雅黑" pitchFamily="34" charset="-122"/>
                  </a:rPr>
                  <a:t>1</a:t>
                </a:r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、令</a:t>
                </a:r>
                <a14:m>
                  <m:oMath xmlns:m="http://schemas.openxmlformats.org/officeDocument/2006/math">
                    <m:r>
                      <a:rPr lang="en-US" altLang="zh-CN" sz="2000" b="1" i="1" smtClean="0">
                        <a:latin typeface="Cambria Math"/>
                        <a:ea typeface="微软雅黑" pitchFamily="34" charset="-122"/>
                        <a:cs typeface="Times New Roman" pitchFamily="18" charset="0"/>
                      </a:rPr>
                      <m:t>𝑷</m:t>
                    </m:r>
                    <m:r>
                      <a:rPr lang="en-US" altLang="zh-CN" sz="2000" b="1" i="1" smtClean="0">
                        <a:latin typeface="Cambria Math"/>
                        <a:ea typeface="微软雅黑" pitchFamily="34" charset="-122"/>
                        <a:cs typeface="Times New Roman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CN" sz="2000" b="1" i="1">
                            <a:latin typeface="Cambria Math"/>
                            <a:ea typeface="微软雅黑" pitchFamily="34" charset="-122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latin typeface="Cambria Math"/>
                            <a:ea typeface="微软雅黑" pitchFamily="34" charset="-122"/>
                            <a:cs typeface="Times New Roman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2000" b="1" i="1">
                                <a:latin typeface="Cambria Math"/>
                                <a:ea typeface="微软雅黑" pitchFamily="34" charset="-122"/>
                                <a:cs typeface="Times New Roman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000" b="1" i="1">
                                <a:latin typeface="Cambria Math"/>
                                <a:ea typeface="微软雅黑" pitchFamily="34" charset="-122"/>
                                <a:cs typeface="Times New Roman" pitchFamily="18" charset="0"/>
                              </a:rPr>
                              <m:t>𝑼</m:t>
                            </m:r>
                          </m:e>
                          <m:sup>
                            <m:r>
                              <a:rPr lang="en-US" altLang="zh-CN" sz="2000" b="1" i="1">
                                <a:latin typeface="Cambria Math"/>
                                <a:ea typeface="微软雅黑" pitchFamily="34" charset="-122"/>
                                <a:cs typeface="Times New Roman" pitchFamily="18" charset="0"/>
                              </a:rPr>
                              <m:t>𝑻</m:t>
                            </m:r>
                          </m:sup>
                        </m:sSup>
                        <m:r>
                          <a:rPr lang="en-US" altLang="zh-CN" sz="2000" b="1" i="1">
                            <a:latin typeface="Cambria Math"/>
                            <a:ea typeface="微软雅黑" pitchFamily="34" charset="-122"/>
                            <a:cs typeface="Times New Roman" pitchFamily="18" charset="0"/>
                          </a:rPr>
                          <m:t>𝑼</m:t>
                        </m:r>
                        <m:r>
                          <a:rPr lang="en-US" altLang="zh-CN" sz="2000" b="1" i="1">
                            <a:latin typeface="Cambria Math"/>
                            <a:ea typeface="微软雅黑" pitchFamily="34" charset="-122"/>
                            <a:cs typeface="Times New Roman" pitchFamily="18" charset="0"/>
                          </a:rPr>
                          <m:t>+</m:t>
                        </m:r>
                        <m:r>
                          <a:rPr lang="en-US" altLang="zh-CN" sz="2000" i="1"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𝜆</m:t>
                        </m:r>
                        <m:r>
                          <a:rPr lang="en-US" altLang="zh-CN" sz="2000" b="1" i="1"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𝑰</m:t>
                        </m:r>
                        <m:r>
                          <a:rPr lang="en-US" altLang="zh-CN" sz="2000" b="1" i="1">
                            <a:latin typeface="Cambria Math"/>
                            <a:ea typeface="微软雅黑" pitchFamily="34" charset="-122"/>
                            <a:cs typeface="Times New Roman" pitchFamily="18" charset="0"/>
                          </a:rPr>
                          <m:t>)</m:t>
                        </m:r>
                      </m:e>
                      <m:sup>
                        <m:r>
                          <a:rPr lang="en-US" altLang="zh-CN" sz="2000" i="1">
                            <a:latin typeface="Cambria Math"/>
                            <a:ea typeface="微软雅黑" pitchFamily="34" charset="-122"/>
                            <a:cs typeface="Times New Roman" pitchFamily="18" charset="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altLang="zh-CN" sz="2000" b="1" i="1">
                            <a:latin typeface="Cambria Math"/>
                            <a:ea typeface="微软雅黑" pitchFamily="34" charset="-122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latin typeface="Cambria Math"/>
                            <a:ea typeface="微软雅黑" pitchFamily="34" charset="-122"/>
                            <a:cs typeface="Times New Roman" pitchFamily="18" charset="0"/>
                          </a:rPr>
                          <m:t>𝑼</m:t>
                        </m:r>
                      </m:e>
                      <m:sup>
                        <m:r>
                          <a:rPr lang="en-US" altLang="zh-CN" sz="2000" b="1" i="1">
                            <a:latin typeface="Cambria Math"/>
                            <a:ea typeface="微软雅黑" pitchFamily="34" charset="-122"/>
                            <a:cs typeface="Times New Roman" pitchFamily="18" charset="0"/>
                          </a:rPr>
                          <m:t>𝑻</m:t>
                        </m:r>
                      </m:sup>
                    </m:sSup>
                  </m:oMath>
                </a14:m>
                <a:r>
                  <a:rPr lang="en-US" altLang="zh-CN" sz="2000" smtClean="0">
                    <a:latin typeface="微软雅黑" pitchFamily="34" charset="-122"/>
                    <a:ea typeface="微软雅黑" pitchFamily="34" charset="-122"/>
                  </a:rPr>
                  <a:t>,</a:t>
                </a:r>
                <a:r>
                  <a:rPr lang="en-US" altLang="zh-CN" sz="2000" b="1">
                    <a:ea typeface="微软雅黑" pitchFamily="34" charset="-122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latin typeface="Cambria Math"/>
                        <a:ea typeface="微软雅黑" pitchFamily="34" charset="-122"/>
                        <a:cs typeface="Times New Roman" pitchFamily="18" charset="0"/>
                      </a:rPr>
                      <m:t>𝑷</m:t>
                    </m:r>
                  </m:oMath>
                </a14:m>
                <a:r>
                  <a:rPr lang="zh-CN" altLang="en-US" sz="2000">
                    <a:latin typeface="微软雅黑" pitchFamily="34" charset="-122"/>
                    <a:ea typeface="微软雅黑" pitchFamily="34" charset="-122"/>
                  </a:rPr>
                  <a:t>独立于</a:t>
                </a:r>
                <a14:m>
                  <m:oMath xmlns:m="http://schemas.openxmlformats.org/officeDocument/2006/math">
                    <m:r>
                      <a:rPr lang="en-US" altLang="zh-CN" sz="2000" b="1" i="1">
                        <a:latin typeface="Cambria Math"/>
                        <a:ea typeface="微软雅黑" pitchFamily="34" charset="-122"/>
                        <a:cs typeface="Times New Roman" pitchFamily="18" charset="0"/>
                      </a:rPr>
                      <m:t>𝒚</m:t>
                    </m:r>
                  </m:oMath>
                </a14:m>
                <a:r>
                  <a:rPr lang="zh-CN" altLang="en-US" sz="200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rPr>
                  <a:t>，每帧只需计算一</a:t>
                </a:r>
                <a:r>
                  <a:rPr lang="zh-CN" altLang="en-US" sz="2000" smtClean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rPr>
                  <a:t>次，这是相对于</a:t>
                </a:r>
                <a:r>
                  <a:rPr lang="en-US" altLang="zh-CN" sz="2000" smtClean="0">
                    <a:latin typeface="Brush Script MT" pitchFamily="66" charset="0"/>
                    <a:ea typeface="微软雅黑" pitchFamily="34" charset="-122"/>
                  </a:rPr>
                  <a:t>l</a:t>
                </a:r>
                <a:r>
                  <a:rPr lang="en-US" altLang="zh-CN" sz="2000" baseline="-25000" smtClean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rPr>
                  <a:t>1</a:t>
                </a:r>
                <a:r>
                  <a:rPr lang="zh-CN" altLang="en-US" sz="2000" smtClean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rPr>
                  <a:t>范数的明显优势。</a:t>
                </a:r>
                <a:endParaRPr lang="en-US" altLang="zh-CN" sz="200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endParaRPr>
              </a:p>
              <a:p>
                <a:pPr>
                  <a:spcBef>
                    <a:spcPts val="0"/>
                  </a:spcBef>
                </a:pPr>
                <a:r>
                  <a:rPr lang="en-US" altLang="zh-CN" sz="2000" smtClean="0">
                    <a:latin typeface="微软雅黑" pitchFamily="34" charset="-122"/>
                    <a:ea typeface="微软雅黑" pitchFamily="34" charset="-122"/>
                    <a:cs typeface="Times New Roman" pitchFamily="18" charset="0"/>
                  </a:rPr>
                  <a:t>2</a:t>
                </a:r>
                <a:r>
                  <a:rPr lang="zh-CN" altLang="en-US" sz="2000" smtClean="0">
                    <a:latin typeface="Times New Roman" pitchFamily="18" charset="0"/>
                    <a:ea typeface="微软雅黑" pitchFamily="34" charset="-122"/>
                    <a:cs typeface="Times New Roman" pitchFamily="18" charset="0"/>
                  </a:rPr>
                  <a:t>、由于去除了琐碎模板，也使得计算规模大大减小。</a:t>
                </a:r>
                <a:endParaRPr lang="en-US" altLang="zh-CN" sz="2000" b="1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" y="3164211"/>
                <a:ext cx="8208691" cy="2560060"/>
              </a:xfrm>
              <a:prstGeom prst="rect">
                <a:avLst/>
              </a:prstGeom>
              <a:blipFill rotWithShape="1">
                <a:blip r:embed="rId3"/>
                <a:stretch>
                  <a:fillRect l="-742" t="-1190" r="-742" b="-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组合 1"/>
          <p:cNvGrpSpPr/>
          <p:nvPr/>
        </p:nvGrpSpPr>
        <p:grpSpPr>
          <a:xfrm>
            <a:off x="1792304" y="1832803"/>
            <a:ext cx="5596002" cy="1298396"/>
            <a:chOff x="958631" y="1902670"/>
            <a:chExt cx="5596002" cy="1298396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8699" y="1981200"/>
              <a:ext cx="576263" cy="628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482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3629" y="1981201"/>
              <a:ext cx="2222727" cy="628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1551876" y="2033915"/>
                  <a:ext cx="551753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2800" b="1" i="0">
                            <a:latin typeface="Cambria Math"/>
                          </a:rPr>
                          <m:t>=</m:t>
                        </m:r>
                      </m:oMath>
                    </m:oMathPara>
                  </a14:m>
                  <a:endParaRPr lang="zh-CN" altLang="en-US" sz="2800" b="1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1876" y="2033915"/>
                  <a:ext cx="551753" cy="523220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左中括号 10"/>
            <p:cNvSpPr/>
            <p:nvPr/>
          </p:nvSpPr>
          <p:spPr>
            <a:xfrm>
              <a:off x="2013204" y="1902670"/>
              <a:ext cx="73152" cy="1164380"/>
            </a:xfrm>
            <a:prstGeom prst="leftBracket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左大括号 11"/>
            <p:cNvSpPr/>
            <p:nvPr/>
          </p:nvSpPr>
          <p:spPr>
            <a:xfrm rot="16200000">
              <a:off x="3116006" y="1712009"/>
              <a:ext cx="207500" cy="2078242"/>
            </a:xfrm>
            <a:prstGeom prst="leftBrace">
              <a:avLst>
                <a:gd name="adj1" fmla="val 37372"/>
                <a:gd name="adj2" fmla="val 49542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83560" y="2831734"/>
              <a:ext cx="13340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mtClean="0">
                  <a:latin typeface="微软雅黑" pitchFamily="34" charset="-122"/>
                  <a:ea typeface="微软雅黑" pitchFamily="34" charset="-122"/>
                </a:rPr>
                <a:t>PCA</a:t>
              </a:r>
              <a:r>
                <a:rPr lang="zh-CN" altLang="en-US" smtClean="0">
                  <a:latin typeface="微软雅黑" pitchFamily="34" charset="-122"/>
                  <a:ea typeface="微软雅黑" pitchFamily="34" charset="-122"/>
                </a:rPr>
                <a:t>子空间</a:t>
              </a: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58631" y="2655141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latin typeface="微软雅黑" pitchFamily="34" charset="-122"/>
                  <a:ea typeface="微软雅黑" pitchFamily="34" charset="-122"/>
                </a:rPr>
                <a:t>目标</a:t>
              </a: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右中括号 18"/>
            <p:cNvSpPr/>
            <p:nvPr/>
          </p:nvSpPr>
          <p:spPr>
            <a:xfrm>
              <a:off x="4326862" y="1902670"/>
              <a:ext cx="104838" cy="1164380"/>
            </a:xfrm>
            <a:prstGeom prst="rightBracket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左大括号 19"/>
            <p:cNvSpPr/>
            <p:nvPr/>
          </p:nvSpPr>
          <p:spPr>
            <a:xfrm rot="10800000">
              <a:off x="4791072" y="1981201"/>
              <a:ext cx="174851" cy="802254"/>
            </a:xfrm>
            <a:prstGeom prst="leftBrace">
              <a:avLst>
                <a:gd name="adj1" fmla="val 55877"/>
                <a:gd name="adj2" fmla="val 5000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84973" y="217967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mtClean="0">
                  <a:latin typeface="微软雅黑" pitchFamily="34" charset="-122"/>
                  <a:ea typeface="微软雅黑" pitchFamily="34" charset="-122"/>
                </a:rPr>
                <a:t>目标表示系数</a:t>
              </a: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21506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9569" y="1964578"/>
              <a:ext cx="196555" cy="867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808777" y="3131199"/>
                <a:ext cx="3441776" cy="16408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𝒚</m:t>
                      </m:r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=</m:t>
                      </m:r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𝑼𝒂</m:t>
                      </m:r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+</m:t>
                      </m:r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𝒆</m:t>
                      </m:r>
                    </m:oMath>
                  </m:oMathPara>
                </a14:m>
                <a:endParaRPr lang="en-US" altLang="zh-CN" sz="2000" b="1" smtClean="0">
                  <a:latin typeface="微软雅黑" pitchFamily="34" charset="-122"/>
                  <a:ea typeface="微软雅黑" pitchFamily="34" charset="-122"/>
                </a:endParaRPr>
              </a:p>
              <a:p>
                <a:endParaRPr lang="en-US" altLang="zh-CN" sz="2000" b="1" smtClean="0">
                  <a:latin typeface="微软雅黑" pitchFamily="34" charset="-122"/>
                  <a:ea typeface="微软雅黑" pitchFamily="34" charset="-12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</m:ctrlPr>
                        </m:sSubPr>
                        <m:e>
                          <m:r>
                            <a:rPr lang="en-US" altLang="zh-CN" sz="2000" b="1">
                              <a:latin typeface="Cambria Math"/>
                              <a:ea typeface="微软雅黑" pitchFamily="34" charset="-122"/>
                            </a:rPr>
                            <m:t>𝐦𝐢𝐧</m:t>
                          </m:r>
                        </m:e>
                        <m:sub>
                          <m:r>
                            <a:rPr lang="en-US" altLang="zh-CN" sz="2000" b="1" i="1">
                              <a:latin typeface="Cambria Math"/>
                              <a:ea typeface="微软雅黑" pitchFamily="34" charset="-122"/>
                            </a:rPr>
                            <m:t>𝒂</m:t>
                          </m:r>
                        </m:sub>
                      </m:sSub>
                      <m:sSubSup>
                        <m:sSubSupPr>
                          <m:ctrlP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</m:ctrlPr>
                        </m:sSubSupPr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en-US" altLang="zh-CN" sz="2000" i="1">
                                  <a:latin typeface="Cambria Math"/>
                                  <a:ea typeface="微软雅黑" pitchFamily="34" charset="-122"/>
                                </a:rPr>
                              </m:ctrlPr>
                            </m:dPr>
                            <m:e>
                              <m:r>
                                <a:rPr lang="en-US" altLang="zh-CN" sz="2000" b="1" i="1">
                                  <a:latin typeface="Cambria Math"/>
                                  <a:ea typeface="微软雅黑" pitchFamily="34" charset="-122"/>
                                </a:rPr>
                                <m:t>𝒚</m:t>
                              </m:r>
                              <m:r>
                                <a:rPr lang="en-US" altLang="zh-CN" sz="2000" i="1">
                                  <a:latin typeface="Cambria Math"/>
                                  <a:ea typeface="微软雅黑" pitchFamily="34" charset="-122"/>
                                </a:rPr>
                                <m:t>−</m:t>
                              </m:r>
                              <m:r>
                                <a:rPr lang="en-US" altLang="zh-CN" sz="2000" b="1" i="1">
                                  <a:latin typeface="Cambria Math"/>
                                  <a:ea typeface="微软雅黑" pitchFamily="34" charset="-122"/>
                                </a:rPr>
                                <m:t>𝑼𝒂</m:t>
                              </m:r>
                            </m:e>
                          </m:d>
                        </m:e>
                        <m:sub>
                          <m: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2000" i="1">
                              <a:latin typeface="Cambria Math"/>
                              <a:ea typeface="微软雅黑" pitchFamily="34" charset="-122"/>
                            </a:rPr>
                            <m:t>2</m:t>
                          </m:r>
                        </m:sup>
                      </m:sSubSup>
                      <m:r>
                        <a:rPr lang="en-US" altLang="zh-CN" sz="2000" i="1">
                          <a:latin typeface="Cambria Math"/>
                          <a:ea typeface="微软雅黑" pitchFamily="34" charset="-122"/>
                        </a:rPr>
                        <m:t>+</m:t>
                      </m:r>
                      <m:r>
                        <a:rPr lang="en-US" altLang="zh-CN" sz="2000" i="1">
                          <a:latin typeface="Cambria Math"/>
                          <a:ea typeface="Cambria Math"/>
                        </a:rPr>
                        <m:t>𝜆</m:t>
                      </m:r>
                      <m:sSubSup>
                        <m:sSubSupPr>
                          <m:ctrlPr>
                            <a:rPr lang="en-US" altLang="zh-CN" sz="2000" i="1">
                              <a:latin typeface="Cambria Math"/>
                              <a:ea typeface="Cambria Math"/>
                            </a:rPr>
                          </m:ctrlPr>
                        </m:sSubSupPr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en-US" altLang="zh-CN" sz="2000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sz="2000" b="1" i="1">
                                  <a:latin typeface="Cambria Math"/>
                                  <a:ea typeface="Cambria Math"/>
                                </a:rPr>
                                <m:t>𝒂</m:t>
                              </m:r>
                            </m:e>
                          </m:d>
                        </m:e>
                        <m:sub>
                          <m:r>
                            <a:rPr lang="en-US" altLang="zh-CN" sz="2000" i="1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  <m:sup>
                          <m:r>
                            <a:rPr lang="en-US" altLang="zh-CN" sz="2000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altLang="zh-CN" sz="2000" b="1" smtClean="0">
                  <a:latin typeface="微软雅黑" pitchFamily="34" charset="-122"/>
                  <a:ea typeface="微软雅黑" pitchFamily="34" charset="-122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  <a:cs typeface="Times New Roman" pitchFamily="18" charset="0"/>
                        </a:rPr>
                        <m:t>𝒂</m:t>
                      </m:r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  <a:cs typeface="Times New Roman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CN" sz="2000" b="1" i="1">
                              <a:latin typeface="Cambria Math"/>
                              <a:ea typeface="微软雅黑" pitchFamily="34" charset="-122"/>
                              <a:cs typeface="Times New Roman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b="1" i="1">
                              <a:latin typeface="Cambria Math"/>
                              <a:ea typeface="微软雅黑" pitchFamily="34" charset="-122"/>
                              <a:cs typeface="Times New Roman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altLang="zh-CN" sz="2000" b="1" i="1">
                                  <a:latin typeface="Cambria Math"/>
                                  <a:ea typeface="微软雅黑" pitchFamily="34" charset="-122"/>
                                  <a:cs typeface="Times New Roman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000" b="1" i="1">
                                  <a:latin typeface="Cambria Math"/>
                                  <a:ea typeface="微软雅黑" pitchFamily="34" charset="-122"/>
                                  <a:cs typeface="Times New Roman" pitchFamily="18" charset="0"/>
                                </a:rPr>
                                <m:t>𝑼</m:t>
                              </m:r>
                            </m:e>
                            <m:sup>
                              <m:r>
                                <a:rPr lang="en-US" altLang="zh-CN" sz="2000" b="1" i="1">
                                  <a:latin typeface="Cambria Math"/>
                                  <a:ea typeface="微软雅黑" pitchFamily="34" charset="-122"/>
                                  <a:cs typeface="Times New Roman" pitchFamily="18" charset="0"/>
                                </a:rPr>
                                <m:t>𝑻</m:t>
                              </m:r>
                            </m:sup>
                          </m:sSup>
                          <m:r>
                            <a:rPr lang="en-US" altLang="zh-CN" sz="2000" b="1" i="1">
                              <a:latin typeface="Cambria Math"/>
                              <a:ea typeface="微软雅黑" pitchFamily="34" charset="-122"/>
                              <a:cs typeface="Times New Roman" pitchFamily="18" charset="0"/>
                            </a:rPr>
                            <m:t>𝑼</m:t>
                          </m:r>
                          <m:r>
                            <a:rPr lang="en-US" altLang="zh-CN" sz="2000" b="1" i="1">
                              <a:latin typeface="Cambria Math"/>
                              <a:ea typeface="微软雅黑" pitchFamily="34" charset="-122"/>
                              <a:cs typeface="Times New Roman" pitchFamily="18" charset="0"/>
                            </a:rPr>
                            <m:t>+</m:t>
                          </m:r>
                          <m:r>
                            <a:rPr lang="en-US" altLang="zh-CN" sz="2000" i="1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𝜆</m:t>
                          </m:r>
                          <m:r>
                            <a:rPr lang="en-US" altLang="zh-CN" sz="2000" b="1" i="1">
                              <a:latin typeface="Cambria Math"/>
                              <a:ea typeface="Cambria Math"/>
                              <a:cs typeface="Times New Roman" pitchFamily="18" charset="0"/>
                            </a:rPr>
                            <m:t>𝑰</m:t>
                          </m:r>
                          <m:r>
                            <a:rPr lang="en-US" altLang="zh-CN" sz="2000" b="1" i="1">
                              <a:latin typeface="Cambria Math"/>
                              <a:ea typeface="微软雅黑" pitchFamily="34" charset="-122"/>
                              <a:cs typeface="Times New Roman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altLang="zh-CN" sz="2000" i="1">
                              <a:latin typeface="Cambria Math"/>
                              <a:ea typeface="微软雅黑" pitchFamily="34" charset="-122"/>
                              <a:cs typeface="Times New Roman" pitchFamily="18" charset="0"/>
                            </a:rPr>
                            <m:t>−1</m:t>
                          </m:r>
                        </m:sup>
                      </m:sSup>
                      <m:sSup>
                        <m:sSupPr>
                          <m:ctrlPr>
                            <a:rPr lang="en-US" altLang="zh-CN" sz="2000" b="1" i="1">
                              <a:latin typeface="Cambria Math"/>
                              <a:ea typeface="微软雅黑" pitchFamily="34" charset="-122"/>
                              <a:cs typeface="Times New Roman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b="1" i="1">
                              <a:latin typeface="Cambria Math"/>
                              <a:ea typeface="微软雅黑" pitchFamily="34" charset="-122"/>
                              <a:cs typeface="Times New Roman" pitchFamily="18" charset="0"/>
                            </a:rPr>
                            <m:t>𝑼</m:t>
                          </m:r>
                        </m:e>
                        <m:sup>
                          <m:r>
                            <a:rPr lang="en-US" altLang="zh-CN" sz="2000" b="1" i="1">
                              <a:latin typeface="Cambria Math"/>
                              <a:ea typeface="微软雅黑" pitchFamily="34" charset="-122"/>
                              <a:cs typeface="Times New Roman" pitchFamily="18" charset="0"/>
                            </a:rPr>
                            <m:t>𝑻</m:t>
                          </m:r>
                        </m:sup>
                      </m:sSup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  <a:cs typeface="Times New Roman" pitchFamily="18" charset="0"/>
                        </a:rPr>
                        <m:t>𝒚</m:t>
                      </m:r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  <a:cs typeface="Times New Roman" pitchFamily="18" charset="0"/>
                        </a:rPr>
                        <m:t>=</m:t>
                      </m:r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  <a:cs typeface="Times New Roman" pitchFamily="18" charset="0"/>
                        </a:rPr>
                        <m:t>𝑷𝒚</m:t>
                      </m:r>
                    </m:oMath>
                  </m:oMathPara>
                </a14:m>
                <a:endParaRPr lang="en-US" altLang="zh-CN" sz="2000" b="1">
                  <a:latin typeface="Times New Roman" pitchFamily="18" charset="0"/>
                  <a:ea typeface="微软雅黑" pitchFamily="34" charset="-122"/>
                  <a:cs typeface="Times New Roman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𝒆</m:t>
                      </m:r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=</m:t>
                      </m:r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𝒚</m:t>
                      </m:r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−</m:t>
                      </m:r>
                      <m:r>
                        <a:rPr lang="en-US" altLang="zh-CN" sz="2000" b="1" i="1">
                          <a:latin typeface="Cambria Math"/>
                          <a:ea typeface="微软雅黑" pitchFamily="34" charset="-122"/>
                        </a:rPr>
                        <m:t>𝑼𝒂</m:t>
                      </m:r>
                    </m:oMath>
                  </m:oMathPara>
                </a14:m>
                <a:endParaRPr lang="en-US" altLang="zh-CN" sz="2000" b="1">
                  <a:latin typeface="微软雅黑" pitchFamily="34" charset="-122"/>
                  <a:ea typeface="微软雅黑" pitchFamily="34" charset="-122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8777" y="3131199"/>
                <a:ext cx="3441776" cy="1640834"/>
              </a:xfrm>
              <a:prstGeom prst="rect">
                <a:avLst/>
              </a:prstGeom>
              <a:blipFill rotWithShape="1">
                <a:blip r:embed="rId8"/>
                <a:stretch>
                  <a:fillRect b="-185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088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E76837A-7581-44A7-B1F4-B52EF357C126}" type="slidenum">
              <a:rPr lang="en-US" altLang="zh-CN" b="1" smtClean="0">
                <a:latin typeface="微软雅黑" pitchFamily="34" charset="-122"/>
                <a:ea typeface="微软雅黑" pitchFamily="34" charset="-122"/>
              </a:rPr>
              <a:pPr eaLnBrk="1" hangingPunct="1"/>
              <a:t>7</a:t>
            </a:fld>
            <a:endParaRPr lang="en-US" altLang="zh-CN" b="1" smtClean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90600" y="148366"/>
            <a:ext cx="7200899" cy="5338034"/>
            <a:chOff x="1257301" y="148366"/>
            <a:chExt cx="7200899" cy="5338034"/>
          </a:xfrm>
        </p:grpSpPr>
        <p:pic>
          <p:nvPicPr>
            <p:cNvPr id="22537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4532" y="1936517"/>
              <a:ext cx="2115593" cy="17323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541" name="Picture 1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4532" y="148366"/>
              <a:ext cx="2115593" cy="17881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530" name="Picture 2" descr="E:\MATLAB\R2010a\work\L2_track\paperpic.tiff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7301" y="304799"/>
              <a:ext cx="2218058" cy="16098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531" name="Picture 3" descr="E:\MATLAB\R2010a\work\L2_track\paperpic2.tiff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3607" y="2010885"/>
              <a:ext cx="2181894" cy="15835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532" name="Picture 4" descr="E:\MATLAB\R2010a\work\L2_track\paperpic3.tiff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4530" y="3799804"/>
              <a:ext cx="2242167" cy="16273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536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8388" y="1936518"/>
              <a:ext cx="2789811" cy="17343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3834973" y="2019634"/>
              <a:ext cx="17147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mtClean="0">
                  <a:latin typeface="微软雅黑" pitchFamily="34" charset="-122"/>
                  <a:ea typeface="微软雅黑" pitchFamily="34" charset="-122"/>
                </a:rPr>
                <a:t>目标系数</a:t>
              </a:r>
              <a:r>
                <a:rPr lang="en-US" altLang="zh-CN" sz="1400" b="1" i="1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a</a:t>
              </a:r>
              <a:r>
                <a:rPr lang="zh-CN" altLang="en-US" sz="140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的绝对值</a:t>
              </a:r>
              <a:endParaRPr lang="zh-CN" altLang="en-US" sz="1400"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85899" y="2024293"/>
              <a:ext cx="17147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残差向量</a:t>
              </a:r>
              <a:r>
                <a:rPr lang="en-US" altLang="zh-CN" sz="1400" b="1" i="1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e</a:t>
              </a:r>
              <a:r>
                <a:rPr lang="zh-CN" altLang="en-US" sz="140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的绝对值</a:t>
              </a:r>
              <a:endParaRPr lang="zh-CN" altLang="en-US" sz="1400"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816820" y="247644"/>
              <a:ext cx="17147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mtClean="0">
                  <a:latin typeface="微软雅黑" pitchFamily="34" charset="-122"/>
                  <a:ea typeface="微软雅黑" pitchFamily="34" charset="-122"/>
                </a:rPr>
                <a:t>目标系数</a:t>
              </a:r>
              <a:r>
                <a:rPr lang="en-US" altLang="zh-CN" sz="1400" b="1" i="1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a</a:t>
              </a:r>
              <a:r>
                <a:rPr lang="zh-CN" altLang="en-US" sz="140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的绝对值</a:t>
              </a:r>
              <a:endParaRPr lang="zh-CN" altLang="en-US" sz="1400"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  <p:pic>
          <p:nvPicPr>
            <p:cNvPr id="22543" name="Picture 15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8388" y="148367"/>
              <a:ext cx="2789812" cy="17791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7" name="TextBox 36"/>
            <p:cNvSpPr txBox="1"/>
            <p:nvPr/>
          </p:nvSpPr>
          <p:spPr>
            <a:xfrm>
              <a:off x="6085898" y="247643"/>
              <a:ext cx="17147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残差向量</a:t>
              </a:r>
              <a:r>
                <a:rPr lang="en-US" altLang="zh-CN" sz="1400" b="1" i="1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e</a:t>
              </a:r>
              <a:r>
                <a:rPr lang="zh-CN" altLang="en-US" sz="140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的绝对值</a:t>
              </a:r>
              <a:endParaRPr lang="zh-CN" altLang="en-US" sz="1400"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  <p:pic>
          <p:nvPicPr>
            <p:cNvPr id="22545" name="Picture 1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3608" y="3725436"/>
              <a:ext cx="2106553" cy="17609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" name="TextBox 39"/>
            <p:cNvSpPr txBox="1"/>
            <p:nvPr/>
          </p:nvSpPr>
          <p:spPr>
            <a:xfrm>
              <a:off x="3834973" y="3799804"/>
              <a:ext cx="17147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mtClean="0">
                  <a:latin typeface="微软雅黑" pitchFamily="34" charset="-122"/>
                  <a:ea typeface="微软雅黑" pitchFamily="34" charset="-122"/>
                </a:rPr>
                <a:t>目标系数</a:t>
              </a:r>
              <a:r>
                <a:rPr lang="en-US" altLang="zh-CN" sz="1400" b="1" i="1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a</a:t>
              </a:r>
              <a:r>
                <a:rPr lang="zh-CN" altLang="en-US" sz="140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的绝对值</a:t>
              </a:r>
              <a:endParaRPr lang="zh-CN" altLang="en-US" sz="1400"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  <p:pic>
          <p:nvPicPr>
            <p:cNvPr id="22547" name="Picture 19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8389" y="3701571"/>
              <a:ext cx="2789810" cy="17848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3" name="TextBox 42"/>
            <p:cNvSpPr txBox="1"/>
            <p:nvPr/>
          </p:nvSpPr>
          <p:spPr>
            <a:xfrm>
              <a:off x="6085899" y="3800373"/>
              <a:ext cx="17147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残差向量</a:t>
              </a:r>
              <a:r>
                <a:rPr lang="en-US" altLang="zh-CN" sz="1400" b="1" i="1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e</a:t>
              </a:r>
              <a:r>
                <a:rPr lang="zh-CN" altLang="en-US" sz="140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的绝对值</a:t>
              </a:r>
              <a:endParaRPr lang="zh-CN" altLang="en-US" sz="1400"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404119" y="5486400"/>
            <a:ext cx="5968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Occlusion2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序列中第</a:t>
            </a:r>
            <a:r>
              <a:rPr lang="en-US" altLang="zh-CN" smtClean="0">
                <a:latin typeface="微软雅黑" pitchFamily="34" charset="-122"/>
                <a:ea typeface="微软雅黑" pitchFamily="34" charset="-122"/>
              </a:rPr>
              <a:t>45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帧三个候选目标的</a:t>
            </a:r>
            <a:r>
              <a:rPr lang="en-US" altLang="zh-CN" b="1" i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a</a:t>
            </a:r>
            <a:r>
              <a:rPr lang="zh-CN" altLang="en-US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和</a:t>
            </a:r>
            <a:r>
              <a:rPr lang="en-US" altLang="zh-CN" b="1" i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e</a:t>
            </a:r>
            <a:r>
              <a:rPr lang="zh-CN" altLang="en-US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（未遮挡）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618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E76837A-7581-44A7-B1F4-B52EF357C126}" type="slidenum">
              <a:rPr lang="en-US" altLang="zh-CN" b="1" smtClean="0">
                <a:latin typeface="微软雅黑" pitchFamily="34" charset="-122"/>
                <a:ea typeface="微软雅黑" pitchFamily="34" charset="-122"/>
              </a:rPr>
              <a:pPr eaLnBrk="1" hangingPunct="1"/>
              <a:t>8</a:t>
            </a:fld>
            <a:endParaRPr lang="en-US" altLang="zh-CN" b="1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6793" y="5486400"/>
            <a:ext cx="6102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mtClean="0"/>
              <a:t>Occlusion2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序列中第</a:t>
            </a:r>
            <a:r>
              <a:rPr lang="en-US" altLang="zh-CN" smtClean="0">
                <a:latin typeface="微软雅黑" pitchFamily="34" charset="-122"/>
                <a:ea typeface="微软雅黑" pitchFamily="34" charset="-122"/>
              </a:rPr>
              <a:t>181</a:t>
            </a:r>
            <a:r>
              <a:rPr lang="zh-CN" altLang="en-US" smtClean="0">
                <a:latin typeface="微软雅黑" pitchFamily="34" charset="-122"/>
                <a:ea typeface="微软雅黑" pitchFamily="34" charset="-122"/>
              </a:rPr>
              <a:t>帧三个候选目标的</a:t>
            </a:r>
            <a:r>
              <a:rPr lang="en-US" altLang="zh-CN" b="1" i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a</a:t>
            </a:r>
            <a:r>
              <a:rPr lang="zh-CN" altLang="en-US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和</a:t>
            </a:r>
            <a:r>
              <a:rPr lang="en-US" altLang="zh-CN" b="1" i="1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e</a:t>
            </a:r>
            <a:r>
              <a:rPr lang="zh-CN" altLang="en-US" smtClean="0"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（遮挡）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73853" y="210210"/>
            <a:ext cx="7255748" cy="5312164"/>
            <a:chOff x="1014667" y="141210"/>
            <a:chExt cx="7255748" cy="5312164"/>
          </a:xfrm>
        </p:grpSpPr>
        <p:pic>
          <p:nvPicPr>
            <p:cNvPr id="23566" name="Picture 1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8495" y="1906185"/>
              <a:ext cx="2851920" cy="18097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568" name="Picture 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5644" y="3690326"/>
              <a:ext cx="2794771" cy="17630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564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071" y="141210"/>
              <a:ext cx="2823344" cy="1800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562" name="Picture 1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6253" y="3700312"/>
              <a:ext cx="2038350" cy="1743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560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8673" y="1895475"/>
              <a:ext cx="2085975" cy="1771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558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6253" y="141210"/>
              <a:ext cx="2090817" cy="1764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3565110" y="1986648"/>
              <a:ext cx="17147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mtClean="0">
                  <a:latin typeface="微软雅黑" pitchFamily="34" charset="-122"/>
                  <a:ea typeface="微软雅黑" pitchFamily="34" charset="-122"/>
                </a:rPr>
                <a:t>目标系数</a:t>
              </a:r>
              <a:r>
                <a:rPr lang="en-US" altLang="zh-CN" sz="1400" b="1" i="1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a</a:t>
              </a:r>
              <a:r>
                <a:rPr lang="zh-CN" altLang="en-US" sz="140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的绝对值</a:t>
              </a:r>
              <a:endParaRPr lang="zh-CN" altLang="en-US" sz="1400"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816036" y="2010066"/>
              <a:ext cx="17147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残差向量</a:t>
              </a:r>
              <a:r>
                <a:rPr lang="en-US" altLang="zh-CN" sz="1400" b="1" i="1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e</a:t>
              </a:r>
              <a:r>
                <a:rPr lang="zh-CN" altLang="en-US" sz="140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的绝对值</a:t>
              </a:r>
              <a:endParaRPr lang="zh-CN" altLang="en-US" sz="1400"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593755" y="186917"/>
              <a:ext cx="17147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mtClean="0">
                  <a:latin typeface="微软雅黑" pitchFamily="34" charset="-122"/>
                  <a:ea typeface="微软雅黑" pitchFamily="34" charset="-122"/>
                </a:rPr>
                <a:t>目标系数</a:t>
              </a:r>
              <a:r>
                <a:rPr lang="en-US" altLang="zh-CN" sz="1400" b="1" i="1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a</a:t>
              </a:r>
              <a:r>
                <a:rPr lang="zh-CN" altLang="en-US" sz="140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的绝对值</a:t>
              </a:r>
              <a:endParaRPr lang="zh-CN" altLang="en-US" sz="1400"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061294" y="233416"/>
              <a:ext cx="17147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残差向量</a:t>
              </a:r>
              <a:r>
                <a:rPr lang="en-US" altLang="zh-CN" sz="1400" b="1" i="1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e</a:t>
              </a:r>
              <a:r>
                <a:rPr lang="zh-CN" altLang="en-US" sz="140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的绝对值</a:t>
              </a:r>
              <a:endParaRPr lang="zh-CN" altLang="en-US" sz="1400"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603280" y="3715935"/>
              <a:ext cx="17147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mtClean="0">
                  <a:latin typeface="微软雅黑" pitchFamily="34" charset="-122"/>
                  <a:ea typeface="微软雅黑" pitchFamily="34" charset="-122"/>
                </a:rPr>
                <a:t>目标系数</a:t>
              </a:r>
              <a:r>
                <a:rPr lang="en-US" altLang="zh-CN" sz="1400" b="1" i="1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a</a:t>
              </a:r>
              <a:r>
                <a:rPr lang="zh-CN" altLang="en-US" sz="140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的绝对值</a:t>
              </a:r>
              <a:endParaRPr lang="zh-CN" altLang="en-US" sz="1400"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943600" y="3786146"/>
              <a:ext cx="17147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残差向量</a:t>
              </a:r>
              <a:r>
                <a:rPr lang="en-US" altLang="zh-CN" sz="1400" b="1" i="1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e</a:t>
              </a:r>
              <a:r>
                <a:rPr lang="zh-CN" altLang="en-US" sz="1400" smtClean="0">
                  <a:latin typeface="Times New Roman" pitchFamily="18" charset="0"/>
                  <a:ea typeface="微软雅黑" pitchFamily="34" charset="-122"/>
                  <a:cs typeface="Times New Roman" pitchFamily="18" charset="0"/>
                </a:rPr>
                <a:t>的绝对值</a:t>
              </a:r>
              <a:endParaRPr lang="zh-CN" altLang="en-US" sz="1400">
                <a:latin typeface="Times New Roman" pitchFamily="18" charset="0"/>
                <a:ea typeface="微软雅黑" pitchFamily="34" charset="-122"/>
                <a:cs typeface="Times New Roman" pitchFamily="18" charset="0"/>
              </a:endParaRPr>
            </a:p>
          </p:txBody>
        </p:sp>
        <p:pic>
          <p:nvPicPr>
            <p:cNvPr id="23554" name="Picture 2" descr="E:\MATLAB\R2010a\work\L2_track\181paperpic1.tiff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4667" y="196442"/>
              <a:ext cx="2218058" cy="16635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555" name="Picture 3" descr="E:\MATLAB\R2010a\work\L2_track\181paperpic2.tiff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4667" y="1895475"/>
              <a:ext cx="2260002" cy="16950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556" name="Picture 4" descr="E:\MATLAB\R2010a\work\L2_track\181paperpic3.tiff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136" y="3619052"/>
              <a:ext cx="2208533" cy="1656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9725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31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02431" y="1062632"/>
                <a:ext cx="8512969" cy="4499968"/>
              </a:xfrm>
            </p:spPr>
            <p:txBody>
              <a:bodyPr/>
              <a:lstStyle/>
              <a:p>
                <a:pPr marL="0" indent="0" eaLnBrk="1" hangingPunct="1">
                  <a:buNone/>
                </a:pPr>
                <a:r>
                  <a:rPr lang="zh-CN" altLang="en-US" sz="2800" smtClean="0">
                    <a:latin typeface="微软雅黑" pitchFamily="34" charset="-122"/>
                    <a:ea typeface="微软雅黑" pitchFamily="34" charset="-122"/>
                  </a:rPr>
                  <a:t>二、观测模型（似然函数的建立）</a:t>
                </a:r>
                <a:endParaRPr lang="en-US" altLang="zh-CN" sz="2400" smtClean="0">
                  <a:latin typeface="微软雅黑" pitchFamily="34" charset="-122"/>
                  <a:ea typeface="微软雅黑" pitchFamily="34" charset="-122"/>
                </a:endParaRPr>
              </a:p>
              <a:p>
                <a:pPr marL="0" indent="0" eaLnBrk="1" hangingPunct="1">
                  <a:spcBef>
                    <a:spcPts val="1200"/>
                  </a:spcBef>
                  <a:buNone/>
                </a:pPr>
                <a:r>
                  <a:rPr lang="en-US" altLang="zh-CN" sz="2000" b="0" smtClean="0">
                    <a:latin typeface="Cambria Math"/>
                    <a:ea typeface="微软雅黑" pitchFamily="34" charset="-122"/>
                  </a:rPr>
                  <a:t>         </a:t>
                </a:r>
                <a:r>
                  <a:rPr lang="zh-CN" altLang="en-US" sz="2000" b="0" smtClean="0">
                    <a:latin typeface="Cambria Math"/>
                    <a:ea typeface="微软雅黑" pitchFamily="34" charset="-122"/>
                  </a:rPr>
                  <a:t>观测模型主要是估计候选目标是真实目标的可能性大小</a:t>
                </a:r>
                <a:endParaRPr lang="en-US" altLang="zh-CN" sz="2000" b="0" smtClean="0">
                  <a:latin typeface="Cambria Math"/>
                  <a:ea typeface="微软雅黑" pitchFamily="34" charset="-122"/>
                </a:endParaRPr>
              </a:p>
              <a:p>
                <a:pPr marL="0" indent="0" eaLnBrk="1" hangingPunct="1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0" i="1" smtClean="0">
                          <a:latin typeface="Cambria Math"/>
                          <a:ea typeface="微软雅黑" pitchFamily="34" charset="-122"/>
                        </a:rPr>
                        <m:t>𝑝</m:t>
                      </m:r>
                      <m:d>
                        <m:dPr>
                          <m:ctrlPr>
                            <a:rPr lang="en-US" altLang="zh-CN" sz="2000" b="0" i="1" smtClean="0">
                              <a:latin typeface="Cambria Math"/>
                              <a:ea typeface="微软雅黑" pitchFamily="34" charset="-122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sz="2000" b="1" i="1" smtClean="0">
                                  <a:latin typeface="Cambria Math"/>
                                  <a:ea typeface="微软雅黑" pitchFamily="34" charset="-122"/>
                                </a:rPr>
                              </m:ctrlPr>
                            </m:sSupPr>
                            <m:e>
                              <m:r>
                                <a:rPr lang="en-US" altLang="zh-CN" sz="2000" b="1" i="1">
                                  <a:latin typeface="Cambria Math"/>
                                  <a:ea typeface="微软雅黑" pitchFamily="34" charset="-122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en-US" altLang="zh-CN" sz="2000" b="1" i="1" smtClean="0">
                                  <a:latin typeface="Cambria Math"/>
                                  <a:ea typeface="微软雅黑" pitchFamily="34" charset="-122"/>
                                </a:rPr>
                                <m:t>𝒌</m:t>
                              </m:r>
                            </m:sup>
                          </m:sSup>
                          <m:d>
                            <m:dPr>
                              <m:begChr m:val="|"/>
                              <m:endChr m:val=""/>
                              <m:ctrlPr>
                                <a:rPr lang="en-US" altLang="zh-CN" sz="2000" b="1" i="1" smtClean="0">
                                  <a:latin typeface="Cambria Math"/>
                                  <a:ea typeface="微软雅黑" pitchFamily="34" charset="-122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zh-CN" sz="2000" b="1" i="1">
                                      <a:latin typeface="Cambria Math"/>
                                      <a:ea typeface="微软雅黑" pitchFamily="34" charset="-122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000" b="1" i="1" smtClean="0">
                                      <a:latin typeface="Cambria Math"/>
                                      <a:ea typeface="微软雅黑" pitchFamily="34" charset="-122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en-US" altLang="zh-CN" sz="2000" b="1" i="1">
                                      <a:latin typeface="Cambria Math"/>
                                      <a:ea typeface="微软雅黑" pitchFamily="34" charset="-122"/>
                                    </a:rPr>
                                    <m:t>𝒌</m:t>
                                  </m:r>
                                </m:sup>
                              </m:sSup>
                            </m:e>
                          </m:d>
                        </m:e>
                      </m:d>
                      <m:r>
                        <a:rPr lang="en-US" altLang="zh-CN" sz="2000" b="0" i="1" smtClean="0">
                          <a:latin typeface="Cambria Math"/>
                          <a:ea typeface="微软雅黑" pitchFamily="34" charset="-122"/>
                        </a:rPr>
                        <m:t>=</m:t>
                      </m:r>
                      <m:r>
                        <a:rPr lang="en-US" altLang="zh-CN" sz="2000" b="0" i="1" smtClean="0">
                          <a:latin typeface="Cambria Math"/>
                          <a:ea typeface="微软雅黑" pitchFamily="34" charset="-122"/>
                        </a:rPr>
                        <m:t>𝑒𝑥𝑝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zh-CN" sz="2000" b="0" i="1" smtClean="0">
                              <a:latin typeface="Cambria Math"/>
                              <a:ea typeface="微软雅黑" pitchFamily="34" charset="-122"/>
                            </a:rPr>
                          </m:ctrlPr>
                        </m:dPr>
                        <m:e>
                          <m:r>
                            <a:rPr lang="en-US" altLang="zh-CN" sz="2000" b="0" i="1" smtClean="0">
                              <a:latin typeface="Cambria Math"/>
                              <a:ea typeface="微软雅黑" pitchFamily="34" charset="-122"/>
                            </a:rPr>
                            <m:t>−</m:t>
                          </m:r>
                          <m:d>
                            <m:dPr>
                              <m:ctrlPr>
                                <a:rPr lang="en-US" altLang="zh-CN" sz="2000" b="0" i="1" smtClean="0">
                                  <a:latin typeface="Cambria Math"/>
                                  <a:ea typeface="微软雅黑" pitchFamily="34" charset="-122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sz="2000" b="0" i="1" smtClean="0">
                                      <a:latin typeface="Cambria Math"/>
                                      <a:ea typeface="微软雅黑" pitchFamily="34" charset="-122"/>
                                    </a:rPr>
                                  </m:ctrlPr>
                                </m:sSubSupPr>
                                <m:e>
                                  <m:d>
                                    <m:dPr>
                                      <m:begChr m:val="‖"/>
                                      <m:endChr m:val="‖"/>
                                      <m:ctrlPr>
                                        <a:rPr lang="en-US" altLang="zh-CN" sz="2000" b="0" i="1" smtClean="0">
                                          <a:latin typeface="Cambria Math"/>
                                          <a:ea typeface="微软雅黑" pitchFamily="34" charset="-122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en-US" altLang="zh-CN" sz="2000" b="1" i="1" smtClean="0">
                                              <a:latin typeface="Cambria Math"/>
                                              <a:ea typeface="微软雅黑" pitchFamily="34" charset="-122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altLang="zh-CN" sz="2000" b="1" i="1">
                                              <a:latin typeface="Cambria Math"/>
                                              <a:ea typeface="微软雅黑" pitchFamily="34" charset="-122"/>
                                            </a:rPr>
                                            <m:t>𝒘</m:t>
                                          </m:r>
                                        </m:e>
                                        <m:sup>
                                          <m:r>
                                            <a:rPr lang="en-US" altLang="zh-CN" sz="2000" b="1" i="1" smtClean="0">
                                              <a:latin typeface="Cambria Math"/>
                                              <a:ea typeface="微软雅黑" pitchFamily="34" charset="-122"/>
                                            </a:rPr>
                                            <m:t>𝒌</m:t>
                                          </m:r>
                                        </m:sup>
                                      </m:sSup>
                                      <m:r>
                                        <a:rPr lang="en-US" altLang="zh-CN" sz="2000" b="0" i="1" smtClean="0">
                                          <a:latin typeface="Cambria Math"/>
                                          <a:ea typeface="Cambria Math"/>
                                        </a:rPr>
                                        <m:t>⨀</m:t>
                                      </m:r>
                                      <m:d>
                                        <m:dPr>
                                          <m:ctrlPr>
                                            <a:rPr lang="en-US" altLang="zh-CN" sz="20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sSup>
                                            <m:sSupPr>
                                              <m:ctrlPr>
                                                <a:rPr lang="en-US" altLang="zh-CN" sz="2000" b="1" i="1">
                                                  <a:latin typeface="Cambria Math"/>
                                                  <a:ea typeface="微软雅黑" pitchFamily="34" charset="-122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altLang="zh-CN" sz="2000" b="1" i="1">
                                                  <a:latin typeface="Cambria Math"/>
                                                  <a:ea typeface="微软雅黑" pitchFamily="34" charset="-122"/>
                                                </a:rPr>
                                                <m:t>𝒚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altLang="zh-CN" sz="2000" b="1" i="1">
                                                  <a:latin typeface="Cambria Math"/>
                                                  <a:ea typeface="微软雅黑" pitchFamily="34" charset="-122"/>
                                                </a:rPr>
                                                <m:t>𝒌</m:t>
                                              </m:r>
                                            </m:sup>
                                          </m:sSup>
                                          <m:r>
                                            <a:rPr lang="en-US" altLang="zh-CN" sz="2000" b="0" i="1" smtClean="0">
                                              <a:latin typeface="Cambria Math"/>
                                              <a:ea typeface="微软雅黑" pitchFamily="34" charset="-122"/>
                                            </a:rPr>
                                            <m:t>−</m:t>
                                          </m:r>
                                          <m:r>
                                            <a:rPr lang="en-US" altLang="zh-CN" sz="2000" b="1" i="1" smtClean="0">
                                              <a:latin typeface="Cambria Math"/>
                                              <a:ea typeface="微软雅黑" pitchFamily="34" charset="-122"/>
                                            </a:rPr>
                                            <m:t>𝑼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altLang="zh-CN" sz="2000" b="1" i="1">
                                                  <a:latin typeface="Cambria Math"/>
                                                  <a:ea typeface="微软雅黑" pitchFamily="34" charset="-122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altLang="zh-CN" sz="2000" b="1" i="1" smtClean="0">
                                                  <a:latin typeface="Cambria Math"/>
                                                  <a:ea typeface="微软雅黑" pitchFamily="34" charset="-122"/>
                                                </a:rPr>
                                                <m:t>𝒂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altLang="zh-CN" sz="2000" b="1" i="1">
                                                  <a:latin typeface="Cambria Math"/>
                                                  <a:ea typeface="微软雅黑" pitchFamily="34" charset="-122"/>
                                                </a:rPr>
                                                <m:t>𝒌</m:t>
                                              </m:r>
                                            </m:sup>
                                          </m:sSup>
                                        </m:e>
                                      </m:d>
                                    </m:e>
                                  </m:d>
                                </m:e>
                                <m:sub>
                                  <m:r>
                                    <a:rPr lang="en-US" altLang="zh-CN" sz="2000" b="0" i="1" smtClean="0">
                                      <a:latin typeface="Cambria Math"/>
                                      <a:ea typeface="微软雅黑" pitchFamily="34" charset="-122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altLang="zh-CN" sz="2000" b="0" i="1" smtClean="0">
                                      <a:latin typeface="Cambria Math"/>
                                      <a:ea typeface="微软雅黑" pitchFamily="34" charset="-122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sz="2000" b="0" i="1" smtClean="0">
                                  <a:latin typeface="Cambria Math"/>
                                  <a:ea typeface="微软雅黑" pitchFamily="34" charset="-122"/>
                                </a:rPr>
                                <m:t>+</m:t>
                              </m:r>
                              <m:r>
                                <a:rPr lang="en-US" altLang="zh-CN" sz="2000" b="0" i="1" smtClean="0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  <m:nary>
                                <m:naryPr>
                                  <m:chr m:val="∑"/>
                                  <m:subHide m:val="on"/>
                                  <m:supHide m:val="on"/>
                                  <m:ctrlPr>
                                    <a:rPr lang="en-US" altLang="zh-CN" sz="20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d>
                                    <m:dPr>
                                      <m:ctrlPr>
                                        <a:rPr lang="en-US" altLang="zh-CN" sz="20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sz="2000" b="0" i="1" smtClean="0">
                                          <a:latin typeface="Cambria Math"/>
                                          <a:ea typeface="Cambria Math"/>
                                        </a:rPr>
                                        <m:t>1−</m:t>
                                      </m:r>
                                      <m:sSup>
                                        <m:sSupPr>
                                          <m:ctrlPr>
                                            <a:rPr lang="en-US" altLang="zh-CN" sz="2000" b="1" i="1">
                                              <a:latin typeface="Cambria Math"/>
                                              <a:ea typeface="微软雅黑" pitchFamily="34" charset="-122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altLang="zh-CN" sz="2000" b="1" i="1">
                                              <a:latin typeface="Cambria Math"/>
                                              <a:ea typeface="微软雅黑" pitchFamily="34" charset="-122"/>
                                            </a:rPr>
                                            <m:t>𝒘</m:t>
                                          </m:r>
                                        </m:e>
                                        <m:sup>
                                          <m:r>
                                            <a:rPr lang="en-US" altLang="zh-CN" sz="2000" b="1" i="1">
                                              <a:latin typeface="Cambria Math"/>
                                              <a:ea typeface="微软雅黑" pitchFamily="34" charset="-122"/>
                                            </a:rPr>
                                            <m:t>𝒌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</m:nary>
                            </m:e>
                          </m:d>
                        </m:e>
                      </m:d>
                    </m:oMath>
                  </m:oMathPara>
                </a14:m>
                <a:endParaRPr lang="en-US" altLang="zh-CN" sz="2000" smtClean="0">
                  <a:latin typeface="微软雅黑" pitchFamily="34" charset="-122"/>
                  <a:ea typeface="微软雅黑" pitchFamily="34" charset="-122"/>
                </a:endParaRPr>
              </a:p>
              <a:p>
                <a:pPr marL="0" indent="0" eaLnBrk="1" hangingPunct="1">
                  <a:spcBef>
                    <a:spcPts val="0"/>
                  </a:spcBef>
                  <a:buNone/>
                </a:pPr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其中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0" i="1" smtClean="0">
                            <a:latin typeface="Cambria Math"/>
                            <a:ea typeface="微软雅黑" pitchFamily="34" charset="-122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altLang="zh-CN" sz="2000" b="1" i="1" smtClean="0">
                                <a:latin typeface="Cambria Math"/>
                                <a:ea typeface="微软雅黑" pitchFamily="34" charset="-122"/>
                              </a:rPr>
                            </m:ctrlPr>
                          </m:sSupPr>
                          <m:e>
                            <m:r>
                              <a:rPr lang="en-US" altLang="zh-CN" sz="2000" b="1" i="0" smtClean="0">
                                <a:latin typeface="Cambria Math"/>
                                <a:ea typeface="微软雅黑" pitchFamily="34" charset="-122"/>
                              </a:rPr>
                              <m:t>𝐰</m:t>
                            </m:r>
                          </m:e>
                          <m:sup>
                            <m:r>
                              <a:rPr lang="en-US" altLang="zh-CN" sz="2000" b="1" i="1" smtClean="0">
                                <a:latin typeface="Cambria Math"/>
                                <a:ea typeface="微软雅黑" pitchFamily="34" charset="-122"/>
                              </a:rPr>
                              <m:t>𝒌</m:t>
                            </m:r>
                          </m:sup>
                        </m:sSup>
                        <m:r>
                          <a:rPr lang="en-US" altLang="zh-CN" sz="2000" b="0" i="1" smtClean="0">
                            <a:latin typeface="Cambria Math"/>
                            <a:ea typeface="微软雅黑" pitchFamily="34" charset="-122"/>
                          </a:rPr>
                          <m:t>=[</m:t>
                        </m:r>
                        <m:sSubSup>
                          <m:sSubSupPr>
                            <m:ctrlPr>
                              <a:rPr lang="en-US" altLang="zh-CN" sz="2000" b="0" i="1" smtClean="0">
                                <a:latin typeface="Cambria Math"/>
                                <a:ea typeface="微软雅黑" pitchFamily="34" charset="-122"/>
                              </a:rPr>
                            </m:ctrlPr>
                          </m:sSubSupPr>
                          <m:e>
                            <m:r>
                              <a:rPr lang="en-US" altLang="zh-CN" sz="2000" b="0" i="1" smtClean="0">
                                <a:latin typeface="Cambria Math"/>
                                <a:ea typeface="微软雅黑" pitchFamily="34" charset="-122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2000" b="0" i="1" smtClean="0">
                                <a:latin typeface="Cambria Math"/>
                                <a:ea typeface="微软雅黑" pitchFamily="34" charset="-122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2000" b="0" i="1" smtClean="0">
                                <a:latin typeface="Cambria Math"/>
                                <a:ea typeface="微软雅黑" pitchFamily="34" charset="-122"/>
                              </a:rPr>
                              <m:t>𝑘</m:t>
                            </m:r>
                          </m:sup>
                        </m:sSubSup>
                        <m:r>
                          <a:rPr lang="en-US" altLang="zh-CN" sz="2000" b="0" i="1" smtClean="0">
                            <a:latin typeface="Cambria Math"/>
                            <a:ea typeface="微软雅黑" pitchFamily="34" charset="-122"/>
                          </a:rPr>
                          <m:t>,</m:t>
                        </m:r>
                        <m:sSubSup>
                          <m:sSubSupPr>
                            <m:ctrlPr>
                              <a:rPr lang="en-US" altLang="zh-CN" sz="2000" b="0" i="1" smtClean="0">
                                <a:latin typeface="Cambria Math"/>
                                <a:ea typeface="微软雅黑" pitchFamily="34" charset="-122"/>
                              </a:rPr>
                            </m:ctrlPr>
                          </m:sSubSupPr>
                          <m:e>
                            <m:r>
                              <a:rPr lang="en-US" altLang="zh-CN" sz="2000" b="0" i="1" smtClean="0">
                                <a:latin typeface="Cambria Math"/>
                                <a:ea typeface="微软雅黑" pitchFamily="34" charset="-122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2000" b="0" i="1" smtClean="0">
                                <a:latin typeface="Cambria Math"/>
                                <a:ea typeface="微软雅黑" pitchFamily="34" charset="-122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2000" b="0" i="1" smtClean="0">
                                <a:latin typeface="Cambria Math"/>
                                <a:ea typeface="微软雅黑" pitchFamily="34" charset="-122"/>
                              </a:rPr>
                              <m:t>𝑘</m:t>
                            </m:r>
                          </m:sup>
                        </m:sSubSup>
                        <m:r>
                          <a:rPr lang="en-US" altLang="zh-CN" sz="2000" b="0" i="1" smtClean="0">
                            <a:latin typeface="Cambria Math"/>
                            <a:ea typeface="微软雅黑" pitchFamily="34" charset="-122"/>
                          </a:rPr>
                          <m:t>,…,</m:t>
                        </m:r>
                        <m:sSubSup>
                          <m:sSubSupPr>
                            <m:ctrlPr>
                              <a:rPr lang="en-US" altLang="zh-CN" sz="2000" b="0" i="1" smtClean="0">
                                <a:latin typeface="Cambria Math"/>
                                <a:ea typeface="微软雅黑" pitchFamily="34" charset="-122"/>
                              </a:rPr>
                            </m:ctrlPr>
                          </m:sSubSupPr>
                          <m:e>
                            <m:r>
                              <a:rPr lang="en-US" altLang="zh-CN" sz="2000" b="0" i="1" smtClean="0">
                                <a:latin typeface="Cambria Math"/>
                                <a:ea typeface="微软雅黑" pitchFamily="34" charset="-122"/>
                              </a:rPr>
                              <m:t>𝑤</m:t>
                            </m:r>
                          </m:e>
                          <m:sub>
                            <m:r>
                              <a:rPr lang="en-US" altLang="zh-CN" sz="2000" b="0" i="1" smtClean="0">
                                <a:latin typeface="Cambria Math"/>
                                <a:ea typeface="微软雅黑" pitchFamily="34" charset="-122"/>
                              </a:rPr>
                              <m:t>𝑑</m:t>
                            </m:r>
                          </m:sub>
                          <m:sup>
                            <m:r>
                              <a:rPr lang="en-US" altLang="zh-CN" sz="2000" b="0" i="1" smtClean="0">
                                <a:latin typeface="Cambria Math"/>
                                <a:ea typeface="微软雅黑" pitchFamily="34" charset="-122"/>
                              </a:rPr>
                              <m:t>𝑘</m:t>
                            </m:r>
                          </m:sup>
                        </m:sSubSup>
                        <m:r>
                          <a:rPr lang="en-US" altLang="zh-CN" sz="2000" b="0" i="1" smtClean="0">
                            <a:latin typeface="Cambria Math"/>
                            <a:ea typeface="微软雅黑" pitchFamily="34" charset="-122"/>
                          </a:rPr>
                          <m:t>]</m:t>
                        </m:r>
                        <m:r>
                          <m:rPr>
                            <m:nor/>
                          </m:rPr>
                          <a:rPr lang="en-US" altLang="zh-CN" sz="2000" i="1" smtClean="0">
                            <a:latin typeface="微软雅黑" pitchFamily="34" charset="-122"/>
                            <a:ea typeface="微软雅黑" pitchFamily="34" charset="-122"/>
                          </a:rPr>
                          <m:t> 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/>
                            <a:ea typeface="微软雅黑" pitchFamily="34" charset="-122"/>
                          </a:rPr>
                          <m:t>𝑇</m:t>
                        </m:r>
                      </m:sup>
                    </m:sSup>
                    <m:sSup>
                      <m:sSupPr>
                        <m:ctrlPr>
                          <a:rPr lang="en-US" altLang="zh-CN" sz="2000" b="1" i="1" smtClean="0">
                            <a:latin typeface="Cambria Math"/>
                            <a:ea typeface="微软雅黑" pitchFamily="34" charset="-122"/>
                          </a:rPr>
                        </m:ctrlPr>
                      </m:sSupPr>
                      <m:e>
                        <m:r>
                          <a:rPr lang="zh-CN" altLang="en-US" sz="2000" b="1" i="1" smtClean="0">
                            <a:latin typeface="Cambria Math"/>
                            <a:ea typeface="微软雅黑" pitchFamily="34" charset="-122"/>
                          </a:rPr>
                          <m:t>是</m:t>
                        </m:r>
                        <m:r>
                          <a:rPr lang="en-US" altLang="zh-CN" sz="2000" b="1" i="1" smtClean="0">
                            <a:latin typeface="Cambria Math"/>
                            <a:ea typeface="微软雅黑" pitchFamily="34" charset="-122"/>
                          </a:rPr>
                          <m:t>𝒆</m:t>
                        </m:r>
                      </m:e>
                      <m:sup>
                        <m:r>
                          <a:rPr lang="en-US" altLang="zh-CN" sz="2000" b="1" i="1" smtClean="0">
                            <a:latin typeface="Cambria Math"/>
                            <a:ea typeface="微软雅黑" pitchFamily="34" charset="-122"/>
                          </a:rPr>
                          <m:t>𝒌</m:t>
                        </m:r>
                      </m:sup>
                    </m:sSup>
                  </m:oMath>
                </a14:m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中零元素项的指示向量。给定一个较小正数</a:t>
                </a:r>
                <a14:m>
                  <m:oMath xmlns:m="http://schemas.openxmlformats.org/officeDocument/2006/math">
                    <m:r>
                      <a:rPr lang="zh-CN" altLang="en-US" sz="2000" i="1" smtClean="0">
                        <a:latin typeface="Cambria Math"/>
                        <a:ea typeface="微软雅黑" pitchFamily="34" charset="-122"/>
                      </a:rPr>
                      <m:t>𝜀</m:t>
                    </m:r>
                  </m:oMath>
                </a14:m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000" b="1" i="1">
                            <a:latin typeface="Cambria Math"/>
                            <a:ea typeface="微软雅黑" pitchFamily="34" charset="-122"/>
                          </a:rPr>
                        </m:ctrlPr>
                      </m:sSupPr>
                      <m:e>
                        <m:r>
                          <a:rPr lang="en-US" altLang="zh-CN" sz="2000" b="1" i="1">
                            <a:latin typeface="Cambria Math"/>
                            <a:ea typeface="微软雅黑" pitchFamily="34" charset="-122"/>
                          </a:rPr>
                          <m:t>𝒘</m:t>
                        </m:r>
                      </m:e>
                      <m:sup>
                        <m:r>
                          <a:rPr lang="en-US" altLang="zh-CN" sz="2000" b="1" i="1">
                            <a:latin typeface="Cambria Math"/>
                            <a:ea typeface="微软雅黑" pitchFamily="34" charset="-122"/>
                          </a:rPr>
                          <m:t>𝒌</m:t>
                        </m:r>
                      </m:sup>
                    </m:sSup>
                  </m:oMath>
                </a14:m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中每个元素的取值为</a:t>
                </a:r>
                <a:endParaRPr lang="en-US" altLang="zh-CN" sz="2000" smtClean="0">
                  <a:latin typeface="微软雅黑" pitchFamily="34" charset="-122"/>
                  <a:ea typeface="微软雅黑" pitchFamily="34" charset="-122"/>
                </a:endParaRPr>
              </a:p>
              <a:p>
                <a:pPr marL="0" indent="0" eaLnBrk="1" hangingPunct="1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altLang="zh-CN" sz="2000" i="1" smtClean="0">
                              <a:latin typeface="Cambria Math"/>
                              <a:ea typeface="微软雅黑" pitchFamily="34" charset="-122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zh-CN" sz="2000" i="1" smtClean="0">
                                  <a:latin typeface="Cambria Math"/>
                                  <a:ea typeface="微软雅黑" pitchFamily="34" charset="-122"/>
                                </a:rPr>
                              </m:ctrlPr>
                            </m:eqArrPr>
                            <m:e>
                              <m:sSubSup>
                                <m:sSubSupPr>
                                  <m:ctrlPr>
                                    <a:rPr lang="en-US" altLang="zh-CN" sz="2000" i="1" smtClean="0">
                                      <a:latin typeface="Cambria Math"/>
                                      <a:ea typeface="微软雅黑" pitchFamily="34" charset="-122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2000" i="1">
                                      <a:latin typeface="Cambria Math"/>
                                      <a:ea typeface="微软雅黑" pitchFamily="34" charset="-122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altLang="zh-CN" sz="2000" b="0" i="1" smtClean="0">
                                      <a:latin typeface="Cambria Math"/>
                                      <a:ea typeface="微软雅黑" pitchFamily="34" charset="-122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altLang="zh-CN" sz="2000" i="1">
                                      <a:latin typeface="Cambria Math"/>
                                      <a:ea typeface="微软雅黑" pitchFamily="34" charset="-122"/>
                                    </a:rPr>
                                    <m:t>𝑘</m:t>
                                  </m:r>
                                </m:sup>
                              </m:sSubSup>
                              <m:r>
                                <a:rPr lang="en-US" altLang="zh-CN" sz="2000" b="0" i="1" smtClean="0">
                                  <a:latin typeface="Cambria Math"/>
                                  <a:ea typeface="微软雅黑" pitchFamily="34" charset="-122"/>
                                </a:rPr>
                                <m:t>=1            </m:t>
                              </m:r>
                              <m:r>
                                <a:rPr lang="en-US" altLang="zh-CN" sz="2000" b="0" i="1" smtClean="0">
                                  <a:latin typeface="Cambria Math"/>
                                  <a:ea typeface="微软雅黑" pitchFamily="34" charset="-122"/>
                                </a:rPr>
                                <m:t>𝑖𝑓</m:t>
                              </m:r>
                              <m:r>
                                <a:rPr lang="en-US" altLang="zh-CN" sz="2000" b="0" i="1" smtClean="0">
                                  <a:latin typeface="Cambria Math"/>
                                  <a:ea typeface="微软雅黑" pitchFamily="34" charset="-122"/>
                                </a:rPr>
                                <m:t> 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zh-CN" sz="2000" b="0" i="1" smtClean="0">
                                      <a:latin typeface="Cambria Math"/>
                                      <a:ea typeface="微软雅黑" pitchFamily="34" charset="-122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altLang="zh-CN" sz="2000" i="1">
                                          <a:latin typeface="Cambria Math"/>
                                          <a:ea typeface="微软雅黑" pitchFamily="34" charset="-122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sz="2000" b="0" i="1" smtClean="0">
                                          <a:latin typeface="Cambria Math"/>
                                          <a:ea typeface="微软雅黑" pitchFamily="34" charset="-122"/>
                                        </a:rPr>
                                        <m:t>𝑒</m:t>
                                      </m:r>
                                    </m:e>
                                    <m:sub>
                                      <m:r>
                                        <a:rPr lang="en-US" altLang="zh-CN" sz="2000" i="1">
                                          <a:latin typeface="Cambria Math"/>
                                          <a:ea typeface="微软雅黑" pitchFamily="34" charset="-122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altLang="zh-CN" sz="2000" i="1">
                                          <a:latin typeface="Cambria Math"/>
                                          <a:ea typeface="微软雅黑" pitchFamily="34" charset="-122"/>
                                        </a:rPr>
                                        <m:t>𝑘</m:t>
                                      </m:r>
                                    </m:sup>
                                  </m:sSubSup>
                                </m:e>
                              </m:d>
                              <m:r>
                                <a:rPr lang="en-US" altLang="zh-CN" sz="2000" i="1" smtClean="0">
                                  <a:latin typeface="Cambria Math"/>
                                  <a:ea typeface="Cambria Math"/>
                                </a:rPr>
                                <m:t>≤</m:t>
                              </m:r>
                              <m:r>
                                <a:rPr lang="zh-CN" altLang="en-US" sz="2000" i="1">
                                  <a:latin typeface="Cambria Math"/>
                                  <a:ea typeface="微软雅黑" pitchFamily="34" charset="-122"/>
                                </a:rPr>
                                <m:t>𝜀</m:t>
                              </m:r>
                              <m:r>
                                <a:rPr lang="en-US" altLang="zh-CN" sz="2000" b="0" i="1" smtClean="0">
                                  <a:latin typeface="Cambria Math"/>
                                  <a:ea typeface="微软雅黑" pitchFamily="34" charset="-122"/>
                                </a:rPr>
                                <m:t> </m:t>
                              </m:r>
                              <m:r>
                                <a:rPr lang="zh-CN" altLang="en-US" sz="2000" b="0" i="1" smtClean="0">
                                  <a:latin typeface="Cambria Math"/>
                                  <a:ea typeface="微软雅黑" pitchFamily="34" charset="-122"/>
                                </a:rPr>
                                <m:t>（</m:t>
                              </m:r>
                              <m:r>
                                <a:rPr lang="zh-CN" altLang="en-US" sz="2000" i="1">
                                  <a:latin typeface="Cambria Math"/>
                                  <a:ea typeface="微软雅黑" pitchFamily="34" charset="-122"/>
                                </a:rPr>
                                <m:t>无遮挡</m:t>
                              </m:r>
                              <m:r>
                                <a:rPr lang="zh-CN" altLang="en-US" sz="2000" b="0" i="1" smtClean="0">
                                  <a:latin typeface="Cambria Math"/>
                                  <a:ea typeface="微软雅黑" pitchFamily="34" charset="-122"/>
                                </a:rPr>
                                <m:t>）</m:t>
                              </m:r>
                            </m:e>
                            <m:e>
                              <m:sSubSup>
                                <m:sSubSupPr>
                                  <m:ctrlPr>
                                    <a:rPr lang="en-US" altLang="zh-CN" sz="2000" i="1">
                                      <a:latin typeface="Cambria Math"/>
                                      <a:ea typeface="微软雅黑" pitchFamily="34" charset="-122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2000" i="1">
                                      <a:latin typeface="Cambria Math"/>
                                      <a:ea typeface="微软雅黑" pitchFamily="34" charset="-122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altLang="zh-CN" sz="2000" i="1">
                                      <a:latin typeface="Cambria Math"/>
                                      <a:ea typeface="微软雅黑" pitchFamily="34" charset="-122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altLang="zh-CN" sz="2000" i="1">
                                      <a:latin typeface="Cambria Math"/>
                                      <a:ea typeface="微软雅黑" pitchFamily="34" charset="-122"/>
                                    </a:rPr>
                                    <m:t>𝑘</m:t>
                                  </m:r>
                                </m:sup>
                              </m:sSubSup>
                              <m:r>
                                <a:rPr lang="en-US" altLang="zh-CN" sz="2000" i="1">
                                  <a:latin typeface="Cambria Math"/>
                                  <a:ea typeface="微软雅黑" pitchFamily="34" charset="-122"/>
                                </a:rPr>
                                <m:t>=</m:t>
                              </m:r>
                              <m:r>
                                <a:rPr lang="en-US" altLang="zh-CN" sz="2000" b="0" i="1" smtClean="0">
                                  <a:latin typeface="Cambria Math"/>
                                  <a:ea typeface="微软雅黑" pitchFamily="34" charset="-122"/>
                                </a:rPr>
                                <m:t>0</m:t>
                              </m:r>
                              <m:r>
                                <a:rPr lang="en-US" altLang="zh-CN" sz="2000" i="1">
                                  <a:latin typeface="Cambria Math"/>
                                  <a:ea typeface="微软雅黑" pitchFamily="34" charset="-122"/>
                                </a:rPr>
                                <m:t>            </m:t>
                              </m:r>
                              <m:r>
                                <a:rPr lang="en-US" altLang="zh-CN" sz="2000" i="1">
                                  <a:latin typeface="Cambria Math"/>
                                  <a:ea typeface="微软雅黑" pitchFamily="34" charset="-122"/>
                                </a:rPr>
                                <m:t>𝑖𝑓</m:t>
                              </m:r>
                              <m:r>
                                <a:rPr lang="en-US" altLang="zh-CN" sz="2000" b="0" i="1" smtClean="0">
                                  <a:latin typeface="Cambria Math"/>
                                  <a:ea typeface="微软雅黑" pitchFamily="34" charset="-122"/>
                                </a:rPr>
                                <m:t>   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altLang="zh-CN" sz="2000" i="1">
                                      <a:latin typeface="Cambria Math"/>
                                      <a:ea typeface="微软雅黑" pitchFamily="34" charset="-122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altLang="zh-CN" sz="2000" i="1">
                                          <a:latin typeface="Cambria Math"/>
                                          <a:ea typeface="微软雅黑" pitchFamily="34" charset="-122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sz="2000" i="1">
                                          <a:latin typeface="Cambria Math"/>
                                          <a:ea typeface="微软雅黑" pitchFamily="34" charset="-122"/>
                                        </a:rPr>
                                        <m:t>𝑒</m:t>
                                      </m:r>
                                    </m:e>
                                    <m:sub>
                                      <m:r>
                                        <a:rPr lang="en-US" altLang="zh-CN" sz="2000" i="1">
                                          <a:latin typeface="Cambria Math"/>
                                          <a:ea typeface="微软雅黑" pitchFamily="34" charset="-122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altLang="zh-CN" sz="2000" i="1">
                                          <a:latin typeface="Cambria Math"/>
                                          <a:ea typeface="微软雅黑" pitchFamily="34" charset="-122"/>
                                        </a:rPr>
                                        <m:t>𝑘</m:t>
                                      </m:r>
                                    </m:sup>
                                  </m:sSubSup>
                                </m:e>
                              </m:d>
                              <m:r>
                                <a:rPr lang="en-US" altLang="zh-CN" sz="2000" i="1" smtClean="0">
                                  <a:latin typeface="Cambria Math"/>
                                  <a:ea typeface="Cambria Math"/>
                                </a:rPr>
                                <m:t>&gt;</m:t>
                              </m:r>
                              <m:r>
                                <a:rPr lang="zh-CN" altLang="en-US" sz="2000" i="1">
                                  <a:latin typeface="Cambria Math"/>
                                  <a:ea typeface="微软雅黑" pitchFamily="34" charset="-122"/>
                                </a:rPr>
                                <m:t>𝜀</m:t>
                              </m:r>
                              <m:r>
                                <a:rPr lang="en-US" altLang="zh-CN" sz="2000" b="0" i="1" smtClean="0">
                                  <a:latin typeface="Cambria Math"/>
                                  <a:ea typeface="微软雅黑" pitchFamily="34" charset="-122"/>
                                </a:rPr>
                                <m:t> </m:t>
                              </m:r>
                              <m:r>
                                <a:rPr lang="zh-CN" altLang="en-US" sz="2000" i="1">
                                  <a:latin typeface="Cambria Math"/>
                                  <a:ea typeface="微软雅黑" pitchFamily="34" charset="-122"/>
                                </a:rPr>
                                <m:t>（</m:t>
                              </m:r>
                              <m:r>
                                <a:rPr lang="zh-CN" altLang="en-US" sz="2000" b="0" i="1" smtClean="0">
                                  <a:latin typeface="Cambria Math"/>
                                  <a:ea typeface="微软雅黑" pitchFamily="34" charset="-122"/>
                                </a:rPr>
                                <m:t>有</m:t>
                              </m:r>
                              <m:r>
                                <a:rPr lang="zh-CN" altLang="en-US" sz="2000" i="1" smtClean="0">
                                  <a:latin typeface="Cambria Math"/>
                                  <a:ea typeface="微软雅黑" pitchFamily="34" charset="-122"/>
                                </a:rPr>
                                <m:t>遮挡</m:t>
                              </m:r>
                              <m:r>
                                <a:rPr lang="zh-CN" altLang="en-US" sz="2000" i="1">
                                  <a:latin typeface="Cambria Math"/>
                                  <a:ea typeface="微软雅黑" pitchFamily="34" charset="-122"/>
                                </a:rPr>
                                <m:t>）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altLang="zh-CN" sz="2000" smtClean="0">
                  <a:latin typeface="微软雅黑" pitchFamily="34" charset="-122"/>
                  <a:ea typeface="微软雅黑" pitchFamily="34" charset="-122"/>
                </a:endParaRPr>
              </a:p>
              <a:p>
                <a:pPr marL="0" indent="0" eaLnBrk="1" hangingPunct="1">
                  <a:spcBef>
                    <a:spcPts val="0"/>
                  </a:spcBef>
                  <a:buNone/>
                </a:pPr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      指数函数</a:t>
                </a:r>
                <a:r>
                  <a:rPr lang="zh-CN" altLang="en-US" sz="2000">
                    <a:latin typeface="微软雅黑" pitchFamily="34" charset="-122"/>
                    <a:ea typeface="微软雅黑" pitchFamily="34" charset="-122"/>
                  </a:rPr>
                  <a:t>的第一部分针对未遮挡部分的重构误差，</a:t>
                </a:r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第二部分针对遮挡</a:t>
                </a:r>
                <a:r>
                  <a:rPr lang="zh-CN" altLang="en-US" sz="2000">
                    <a:latin typeface="微软雅黑" pitchFamily="34" charset="-122"/>
                    <a:ea typeface="微软雅黑" pitchFamily="34" charset="-122"/>
                  </a:rPr>
                  <a:t>部分</a:t>
                </a:r>
                <a:r>
                  <a:rPr lang="zh-CN" altLang="en-US" sz="2000" smtClean="0">
                    <a:latin typeface="微软雅黑" pitchFamily="34" charset="-122"/>
                    <a:ea typeface="微软雅黑" pitchFamily="34" charset="-122"/>
                  </a:rPr>
                  <a:t>的遮挡的程度。</a:t>
                </a:r>
                <a:endParaRPr lang="en-US" altLang="zh-CN" sz="2000" smtClean="0">
                  <a:latin typeface="微软雅黑" pitchFamily="34" charset="-122"/>
                  <a:ea typeface="微软雅黑" pitchFamily="34" charset="-122"/>
                </a:endParaRPr>
              </a:p>
            </p:txBody>
          </p:sp>
        </mc:Choice>
        <mc:Fallback xmlns="">
          <p:sp>
            <p:nvSpPr>
              <p:cNvPr id="1331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2431" y="1062632"/>
                <a:ext cx="8512969" cy="4499968"/>
              </a:xfrm>
              <a:blipFill rotWithShape="1">
                <a:blip r:embed="rId2"/>
                <a:stretch>
                  <a:fillRect l="-1432" t="-1353" r="-7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318" name="灯片编号占位符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DE78B6-09D2-4A28-B598-8145672875B6}" type="slidenum">
              <a:rPr lang="en-US" altLang="zh-CN" b="1">
                <a:latin typeface="微软雅黑" pitchFamily="34" charset="-122"/>
                <a:ea typeface="微软雅黑" pitchFamily="34" charset="-122"/>
              </a:rPr>
              <a:pPr eaLnBrk="1" hangingPunct="1"/>
              <a:t>9</a:t>
            </a:fld>
            <a:endParaRPr lang="en-US" altLang="zh-CN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319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0638"/>
            <a:ext cx="838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604962" y="304800"/>
            <a:ext cx="624363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600" b="1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基于</a:t>
            </a:r>
            <a:r>
              <a:rPr lang="en-US" altLang="zh-CN" sz="4400" b="1">
                <a:solidFill>
                  <a:schemeClr val="accent4">
                    <a:lumMod val="75000"/>
                  </a:schemeClr>
                </a:solidFill>
                <a:latin typeface="Brush Script MT" pitchFamily="66" charset="0"/>
                <a:ea typeface="微软雅黑" pitchFamily="34" charset="-122"/>
              </a:rPr>
              <a:t>l</a:t>
            </a:r>
            <a:r>
              <a:rPr lang="en-US" altLang="zh-CN" sz="3600" b="1" baseline="-2500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2</a:t>
            </a:r>
            <a:r>
              <a:rPr lang="zh-CN" altLang="en-US" sz="3600" b="1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范数最小化的目标跟踪</a:t>
            </a:r>
            <a:endParaRPr lang="zh-CN" altLang="en-US" sz="3600" b="1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6216</TotalTime>
  <Words>2333</Words>
  <Application>Microsoft Office PowerPoint</Application>
  <PresentationFormat>全屏显示(4:3)</PresentationFormat>
  <Paragraphs>372</Paragraphs>
  <Slides>21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Office Theme</vt:lpstr>
      <vt:lpstr>Equation</vt:lpstr>
      <vt:lpstr>基于l2范数最小化的目标跟踪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参考文献</vt:lpstr>
      <vt:lpstr>附录</vt:lpstr>
    </vt:vector>
  </TitlesOfParts>
  <Company>UCSD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Tracking with Online Multiple Instance Learning</dc:title>
  <dc:creator> bbabenko</dc:creator>
  <cp:lastModifiedBy>微软用户</cp:lastModifiedBy>
  <cp:revision>372</cp:revision>
  <cp:lastPrinted>2012-12-31T11:08:35Z</cp:lastPrinted>
  <dcterms:created xsi:type="dcterms:W3CDTF">2009-02-09T23:20:21Z</dcterms:created>
  <dcterms:modified xsi:type="dcterms:W3CDTF">2013-03-09T07:34:19Z</dcterms:modified>
</cp:coreProperties>
</file>